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51"/>
  </p:notesMasterIdLst>
  <p:sldIdLst>
    <p:sldId id="312" r:id="rId2"/>
    <p:sldId id="257" r:id="rId3"/>
    <p:sldId id="289" r:id="rId4"/>
    <p:sldId id="313" r:id="rId5"/>
    <p:sldId id="314" r:id="rId6"/>
    <p:sldId id="406" r:id="rId7"/>
    <p:sldId id="407" r:id="rId8"/>
    <p:sldId id="408" r:id="rId9"/>
    <p:sldId id="316" r:id="rId10"/>
    <p:sldId id="318" r:id="rId11"/>
    <p:sldId id="303" r:id="rId12"/>
    <p:sldId id="310" r:id="rId13"/>
    <p:sldId id="292" r:id="rId14"/>
    <p:sldId id="294" r:id="rId15"/>
    <p:sldId id="262" r:id="rId16"/>
    <p:sldId id="339" r:id="rId17"/>
    <p:sldId id="340" r:id="rId18"/>
    <p:sldId id="341" r:id="rId19"/>
    <p:sldId id="278" r:id="rId20"/>
    <p:sldId id="342" r:id="rId21"/>
    <p:sldId id="346" r:id="rId22"/>
    <p:sldId id="343" r:id="rId23"/>
    <p:sldId id="359" r:id="rId24"/>
    <p:sldId id="345" r:id="rId25"/>
    <p:sldId id="347" r:id="rId26"/>
    <p:sldId id="348" r:id="rId27"/>
    <p:sldId id="360" r:id="rId28"/>
    <p:sldId id="349" r:id="rId29"/>
    <p:sldId id="350" r:id="rId30"/>
    <p:sldId id="351" r:id="rId31"/>
    <p:sldId id="363" r:id="rId32"/>
    <p:sldId id="361" r:id="rId33"/>
    <p:sldId id="378" r:id="rId34"/>
    <p:sldId id="352" r:id="rId35"/>
    <p:sldId id="362" r:id="rId36"/>
    <p:sldId id="353" r:id="rId37"/>
    <p:sldId id="403" r:id="rId38"/>
    <p:sldId id="404" r:id="rId39"/>
    <p:sldId id="405" r:id="rId40"/>
    <p:sldId id="354" r:id="rId41"/>
    <p:sldId id="355" r:id="rId42"/>
    <p:sldId id="357" r:id="rId43"/>
    <p:sldId id="356" r:id="rId44"/>
    <p:sldId id="368" r:id="rId45"/>
    <p:sldId id="399" r:id="rId46"/>
    <p:sldId id="401" r:id="rId47"/>
    <p:sldId id="400" r:id="rId48"/>
    <p:sldId id="381" r:id="rId49"/>
    <p:sldId id="387" r:id="rId5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8F8F8"/>
    <a:srgbClr val="FF6600"/>
    <a:srgbClr val="FFC979"/>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90" autoAdjust="0"/>
    <p:restoredTop sz="94713" autoAdjust="0"/>
  </p:normalViewPr>
  <p:slideViewPr>
    <p:cSldViewPr>
      <p:cViewPr varScale="1">
        <p:scale>
          <a:sx n="109" d="100"/>
          <a:sy n="109" d="100"/>
        </p:scale>
        <p:origin x="-16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0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815952-8C8E-4F7F-9476-BE7BA7476BCE}" type="datetimeFigureOut">
              <a:rPr lang="fr-FR" smtClean="0"/>
              <a:pPr/>
              <a:t>14/10/2025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E34EC4-B4D3-4B05-81A7-AD6CF6A5B3B8}" type="slidenum">
              <a:rPr lang="fr-FR" smtClean="0"/>
              <a:pPr/>
              <a:t>‹N°›</a:t>
            </a:fld>
            <a:endParaRPr lang="fr-FR"/>
          </a:p>
        </p:txBody>
      </p:sp>
    </p:spTree>
    <p:extLst>
      <p:ext uri="{BB962C8B-B14F-4D97-AF65-F5344CB8AC3E}">
        <p14:creationId xmlns:p14="http://schemas.microsoft.com/office/powerpoint/2010/main" xmlns="" val="3706012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12</a:t>
            </a:fld>
            <a:endParaRPr lang="fr-FR"/>
          </a:p>
        </p:txBody>
      </p:sp>
    </p:spTree>
    <p:extLst>
      <p:ext uri="{BB962C8B-B14F-4D97-AF65-F5344CB8AC3E}">
        <p14:creationId xmlns:p14="http://schemas.microsoft.com/office/powerpoint/2010/main" xmlns="" val="311961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26</a:t>
            </a:fld>
            <a:endParaRPr lang="fr-FR"/>
          </a:p>
        </p:txBody>
      </p:sp>
    </p:spTree>
    <p:extLst>
      <p:ext uri="{BB962C8B-B14F-4D97-AF65-F5344CB8AC3E}">
        <p14:creationId xmlns:p14="http://schemas.microsoft.com/office/powerpoint/2010/main" xmlns="" val="41660244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27</a:t>
            </a:fld>
            <a:endParaRPr lang="fr-FR"/>
          </a:p>
        </p:txBody>
      </p:sp>
    </p:spTree>
    <p:extLst>
      <p:ext uri="{BB962C8B-B14F-4D97-AF65-F5344CB8AC3E}">
        <p14:creationId xmlns:p14="http://schemas.microsoft.com/office/powerpoint/2010/main" xmlns="" val="1162947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28</a:t>
            </a:fld>
            <a:endParaRPr lang="fr-FR"/>
          </a:p>
        </p:txBody>
      </p:sp>
    </p:spTree>
    <p:extLst>
      <p:ext uri="{BB962C8B-B14F-4D97-AF65-F5344CB8AC3E}">
        <p14:creationId xmlns:p14="http://schemas.microsoft.com/office/powerpoint/2010/main" xmlns="" val="1013876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29</a:t>
            </a:fld>
            <a:endParaRPr lang="fr-FR"/>
          </a:p>
        </p:txBody>
      </p:sp>
    </p:spTree>
    <p:extLst>
      <p:ext uri="{BB962C8B-B14F-4D97-AF65-F5344CB8AC3E}">
        <p14:creationId xmlns:p14="http://schemas.microsoft.com/office/powerpoint/2010/main" xmlns="" val="1711196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30</a:t>
            </a:fld>
            <a:endParaRPr lang="fr-FR"/>
          </a:p>
        </p:txBody>
      </p:sp>
    </p:spTree>
    <p:extLst>
      <p:ext uri="{BB962C8B-B14F-4D97-AF65-F5344CB8AC3E}">
        <p14:creationId xmlns:p14="http://schemas.microsoft.com/office/powerpoint/2010/main" xmlns="" val="3609636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31</a:t>
            </a:fld>
            <a:endParaRPr lang="fr-FR"/>
          </a:p>
        </p:txBody>
      </p:sp>
    </p:spTree>
    <p:extLst>
      <p:ext uri="{BB962C8B-B14F-4D97-AF65-F5344CB8AC3E}">
        <p14:creationId xmlns:p14="http://schemas.microsoft.com/office/powerpoint/2010/main" xmlns="" val="42889048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32</a:t>
            </a:fld>
            <a:endParaRPr lang="fr-FR"/>
          </a:p>
        </p:txBody>
      </p:sp>
    </p:spTree>
    <p:extLst>
      <p:ext uri="{BB962C8B-B14F-4D97-AF65-F5344CB8AC3E}">
        <p14:creationId xmlns:p14="http://schemas.microsoft.com/office/powerpoint/2010/main" xmlns="" val="2875959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33</a:t>
            </a:fld>
            <a:endParaRPr lang="fr-FR"/>
          </a:p>
        </p:txBody>
      </p:sp>
    </p:spTree>
    <p:extLst>
      <p:ext uri="{BB962C8B-B14F-4D97-AF65-F5344CB8AC3E}">
        <p14:creationId xmlns:p14="http://schemas.microsoft.com/office/powerpoint/2010/main" xmlns="" val="3610083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34</a:t>
            </a:fld>
            <a:endParaRPr lang="fr-FR"/>
          </a:p>
        </p:txBody>
      </p:sp>
    </p:spTree>
    <p:extLst>
      <p:ext uri="{BB962C8B-B14F-4D97-AF65-F5344CB8AC3E}">
        <p14:creationId xmlns:p14="http://schemas.microsoft.com/office/powerpoint/2010/main" xmlns="" val="1957408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35</a:t>
            </a:fld>
            <a:endParaRPr lang="fr-FR"/>
          </a:p>
        </p:txBody>
      </p:sp>
    </p:spTree>
    <p:extLst>
      <p:ext uri="{BB962C8B-B14F-4D97-AF65-F5344CB8AC3E}">
        <p14:creationId xmlns:p14="http://schemas.microsoft.com/office/powerpoint/2010/main" xmlns="" val="1614725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15</a:t>
            </a:fld>
            <a:endParaRPr lang="fr-FR"/>
          </a:p>
        </p:txBody>
      </p:sp>
    </p:spTree>
    <p:extLst>
      <p:ext uri="{BB962C8B-B14F-4D97-AF65-F5344CB8AC3E}">
        <p14:creationId xmlns:p14="http://schemas.microsoft.com/office/powerpoint/2010/main" xmlns="" val="7329758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36</a:t>
            </a:fld>
            <a:endParaRPr lang="fr-FR"/>
          </a:p>
        </p:txBody>
      </p:sp>
    </p:spTree>
    <p:extLst>
      <p:ext uri="{BB962C8B-B14F-4D97-AF65-F5344CB8AC3E}">
        <p14:creationId xmlns:p14="http://schemas.microsoft.com/office/powerpoint/2010/main" xmlns="" val="1429868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37</a:t>
            </a:fld>
            <a:endParaRPr lang="fr-FR"/>
          </a:p>
        </p:txBody>
      </p:sp>
    </p:spTree>
    <p:extLst>
      <p:ext uri="{BB962C8B-B14F-4D97-AF65-F5344CB8AC3E}">
        <p14:creationId xmlns:p14="http://schemas.microsoft.com/office/powerpoint/2010/main" xmlns="" val="2779114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38</a:t>
            </a:fld>
            <a:endParaRPr lang="fr-FR"/>
          </a:p>
        </p:txBody>
      </p:sp>
    </p:spTree>
    <p:extLst>
      <p:ext uri="{BB962C8B-B14F-4D97-AF65-F5344CB8AC3E}">
        <p14:creationId xmlns:p14="http://schemas.microsoft.com/office/powerpoint/2010/main" xmlns="" val="25068765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39</a:t>
            </a:fld>
            <a:endParaRPr lang="fr-FR"/>
          </a:p>
        </p:txBody>
      </p:sp>
    </p:spTree>
    <p:extLst>
      <p:ext uri="{BB962C8B-B14F-4D97-AF65-F5344CB8AC3E}">
        <p14:creationId xmlns:p14="http://schemas.microsoft.com/office/powerpoint/2010/main" xmlns="" val="4043607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40</a:t>
            </a:fld>
            <a:endParaRPr lang="fr-FR"/>
          </a:p>
        </p:txBody>
      </p:sp>
    </p:spTree>
    <p:extLst>
      <p:ext uri="{BB962C8B-B14F-4D97-AF65-F5344CB8AC3E}">
        <p14:creationId xmlns:p14="http://schemas.microsoft.com/office/powerpoint/2010/main" xmlns="" val="37012125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41</a:t>
            </a:fld>
            <a:endParaRPr lang="fr-FR"/>
          </a:p>
        </p:txBody>
      </p:sp>
    </p:spTree>
    <p:extLst>
      <p:ext uri="{BB962C8B-B14F-4D97-AF65-F5344CB8AC3E}">
        <p14:creationId xmlns:p14="http://schemas.microsoft.com/office/powerpoint/2010/main" xmlns="" val="26237777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42</a:t>
            </a:fld>
            <a:endParaRPr lang="fr-FR"/>
          </a:p>
        </p:txBody>
      </p:sp>
    </p:spTree>
    <p:extLst>
      <p:ext uri="{BB962C8B-B14F-4D97-AF65-F5344CB8AC3E}">
        <p14:creationId xmlns:p14="http://schemas.microsoft.com/office/powerpoint/2010/main" xmlns="" val="22983326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43</a:t>
            </a:fld>
            <a:endParaRPr lang="fr-FR"/>
          </a:p>
        </p:txBody>
      </p:sp>
    </p:spTree>
    <p:extLst>
      <p:ext uri="{BB962C8B-B14F-4D97-AF65-F5344CB8AC3E}">
        <p14:creationId xmlns:p14="http://schemas.microsoft.com/office/powerpoint/2010/main" xmlns="" val="2162206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16</a:t>
            </a:fld>
            <a:endParaRPr lang="fr-FR"/>
          </a:p>
        </p:txBody>
      </p:sp>
    </p:spTree>
    <p:extLst>
      <p:ext uri="{BB962C8B-B14F-4D97-AF65-F5344CB8AC3E}">
        <p14:creationId xmlns:p14="http://schemas.microsoft.com/office/powerpoint/2010/main" xmlns="" val="1025206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18</a:t>
            </a:fld>
            <a:endParaRPr lang="fr-FR"/>
          </a:p>
        </p:txBody>
      </p:sp>
    </p:spTree>
    <p:extLst>
      <p:ext uri="{BB962C8B-B14F-4D97-AF65-F5344CB8AC3E}">
        <p14:creationId xmlns:p14="http://schemas.microsoft.com/office/powerpoint/2010/main" xmlns="" val="4012047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20</a:t>
            </a:fld>
            <a:endParaRPr lang="fr-FR"/>
          </a:p>
        </p:txBody>
      </p:sp>
    </p:spTree>
    <p:extLst>
      <p:ext uri="{BB962C8B-B14F-4D97-AF65-F5344CB8AC3E}">
        <p14:creationId xmlns:p14="http://schemas.microsoft.com/office/powerpoint/2010/main" xmlns="" val="2450292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21</a:t>
            </a:fld>
            <a:endParaRPr lang="fr-FR"/>
          </a:p>
        </p:txBody>
      </p:sp>
    </p:spTree>
    <p:extLst>
      <p:ext uri="{BB962C8B-B14F-4D97-AF65-F5344CB8AC3E}">
        <p14:creationId xmlns:p14="http://schemas.microsoft.com/office/powerpoint/2010/main" xmlns="" val="2106999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22</a:t>
            </a:fld>
            <a:endParaRPr lang="fr-FR"/>
          </a:p>
        </p:txBody>
      </p:sp>
    </p:spTree>
    <p:extLst>
      <p:ext uri="{BB962C8B-B14F-4D97-AF65-F5344CB8AC3E}">
        <p14:creationId xmlns:p14="http://schemas.microsoft.com/office/powerpoint/2010/main" xmlns="" val="3439575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24</a:t>
            </a:fld>
            <a:endParaRPr lang="fr-FR"/>
          </a:p>
        </p:txBody>
      </p:sp>
    </p:spTree>
    <p:extLst>
      <p:ext uri="{BB962C8B-B14F-4D97-AF65-F5344CB8AC3E}">
        <p14:creationId xmlns:p14="http://schemas.microsoft.com/office/powerpoint/2010/main" xmlns="" val="2361540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14E34EC4-B4D3-4B05-81A7-AD6CF6A5B3B8}" type="slidenum">
              <a:rPr lang="fr-FR" smtClean="0"/>
              <a:pPr/>
              <a:t>25</a:t>
            </a:fld>
            <a:endParaRPr lang="fr-FR"/>
          </a:p>
        </p:txBody>
      </p:sp>
    </p:spTree>
    <p:extLst>
      <p:ext uri="{BB962C8B-B14F-4D97-AF65-F5344CB8AC3E}">
        <p14:creationId xmlns:p14="http://schemas.microsoft.com/office/powerpoint/2010/main" xmlns="" val="7935479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4" name="Image 6"/>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700" y="-53975"/>
            <a:ext cx="9158288" cy="928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Image 7"/>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6505575"/>
            <a:ext cx="9163050" cy="352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re 1"/>
          <p:cNvSpPr>
            <a:spLocks noGrp="1"/>
          </p:cNvSpPr>
          <p:nvPr>
            <p:ph type="ctrTitle"/>
          </p:nvPr>
        </p:nvSpPr>
        <p:spPr>
          <a:xfrm>
            <a:off x="685800" y="2130425"/>
            <a:ext cx="7772400" cy="1470025"/>
          </a:xfrm>
        </p:spPr>
        <p:txBody>
          <a:bodyPr/>
          <a:lstStyle>
            <a:lvl1pPr>
              <a:defRPr b="1">
                <a:solidFill>
                  <a:srgbClr val="0063AB"/>
                </a:solidFill>
                <a:latin typeface="+mj-lt"/>
              </a:defRPr>
            </a:lvl1pPr>
          </a:lstStyle>
          <a:p>
            <a:r>
              <a:rPr lang="fr-FR" smtClean="0"/>
              <a:t>Modifiez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rgbClr val="F4A600"/>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Tree>
    <p:extLst>
      <p:ext uri="{BB962C8B-B14F-4D97-AF65-F5344CB8AC3E}">
        <p14:creationId xmlns:p14="http://schemas.microsoft.com/office/powerpoint/2010/main" xmlns="" val="4189175483"/>
      </p:ext>
    </p:extLst>
  </p:cSld>
  <p:clrMapOvr>
    <a:masterClrMapping/>
  </p:clrMapOvr>
  <p:transition>
    <p:checke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contenu">
    <p:spTree>
      <p:nvGrpSpPr>
        <p:cNvPr id="1" name=""/>
        <p:cNvGrpSpPr/>
        <p:nvPr/>
      </p:nvGrpSpPr>
      <p:grpSpPr>
        <a:xfrm>
          <a:off x="0" y="0"/>
          <a:ext cx="0" cy="0"/>
          <a:chOff x="0" y="0"/>
          <a:chExt cx="0" cy="0"/>
        </a:xfrm>
      </p:grpSpPr>
      <p:pic>
        <p:nvPicPr>
          <p:cNvPr id="5" name="Image 6"/>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175" y="-315913"/>
            <a:ext cx="9137650" cy="928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Sous-titre 2"/>
          <p:cNvSpPr>
            <a:spLocks noGrp="1"/>
          </p:cNvSpPr>
          <p:nvPr>
            <p:ph type="subTitle" idx="1"/>
          </p:nvPr>
        </p:nvSpPr>
        <p:spPr>
          <a:xfrm>
            <a:off x="645332" y="1062273"/>
            <a:ext cx="7704856" cy="1345357"/>
          </a:xfrm>
        </p:spPr>
        <p:txBody>
          <a:bodyPr/>
          <a:lstStyle>
            <a:lvl1pPr marL="0" indent="0" algn="ctr">
              <a:buFont typeface="Arial" pitchFamily="34" charset="0"/>
              <a:buNone/>
              <a:defRPr>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11" name="Espace réservé du texte 10"/>
          <p:cNvSpPr>
            <a:spLocks noGrp="1"/>
          </p:cNvSpPr>
          <p:nvPr>
            <p:ph type="body" sz="quarter" idx="10"/>
          </p:nvPr>
        </p:nvSpPr>
        <p:spPr>
          <a:xfrm>
            <a:off x="645332" y="2781300"/>
            <a:ext cx="7814456" cy="2592388"/>
          </a:xfrm>
        </p:spPr>
        <p:txBody>
          <a:bodyPr/>
          <a:lstStyle>
            <a:lvl1pPr>
              <a:defRPr sz="2800"/>
            </a:lvl1pPr>
            <a:lvl2pPr>
              <a:defRPr sz="2400"/>
            </a:lvl2pPr>
            <a:lvl3pPr>
              <a:defRPr sz="2000"/>
            </a:lvl3pPr>
            <a:lvl4pPr>
              <a:defRPr sz="1800"/>
            </a:lvl4pPr>
            <a:lvl5pPr>
              <a:defRPr sz="16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p:cNvSpPr>
            <a:spLocks noGrp="1"/>
          </p:cNvSpPr>
          <p:nvPr>
            <p:ph type="dt" sz="half" idx="11"/>
          </p:nvPr>
        </p:nvSpPr>
        <p:spPr/>
        <p:txBody>
          <a:bodyPr/>
          <a:lstStyle/>
          <a:p>
            <a:pPr>
              <a:defRPr/>
            </a:pPr>
            <a:fld id="{6E98445A-435E-4546-B1C8-A16E5B7FB8AE}" type="datetimeFigureOut">
              <a:rPr lang="fr-FR" smtClean="0"/>
              <a:pPr>
                <a:defRPr/>
              </a:pPr>
              <a:t>14/10/2025</a:t>
            </a:fld>
            <a:endParaRPr lang="fr-FR"/>
          </a:p>
        </p:txBody>
      </p:sp>
      <p:sp>
        <p:nvSpPr>
          <p:cNvPr id="6" name="Espace réservé du pied de page 5"/>
          <p:cNvSpPr>
            <a:spLocks noGrp="1"/>
          </p:cNvSpPr>
          <p:nvPr>
            <p:ph type="ftr" sz="quarter" idx="12"/>
          </p:nvPr>
        </p:nvSpPr>
        <p:spPr/>
        <p:txBody>
          <a:bodyPr/>
          <a:lstStyle/>
          <a:p>
            <a:pPr>
              <a:defRPr/>
            </a:pPr>
            <a:endParaRPr lang="fr-FR"/>
          </a:p>
        </p:txBody>
      </p:sp>
      <p:sp>
        <p:nvSpPr>
          <p:cNvPr id="7" name="Espace réservé du numéro de diapositive 6"/>
          <p:cNvSpPr>
            <a:spLocks noGrp="1"/>
          </p:cNvSpPr>
          <p:nvPr>
            <p:ph type="sldNum" sz="quarter" idx="13"/>
          </p:nvPr>
        </p:nvSpPr>
        <p:spPr/>
        <p:txBody>
          <a:bodyPr/>
          <a:lstStyle/>
          <a:p>
            <a:pPr>
              <a:defRPr/>
            </a:pPr>
            <a:fld id="{928665B0-B188-4F10-AACA-751D79CE6693}" type="slidenum">
              <a:rPr lang="fr-FR" altLang="fr-FR" smtClean="0"/>
              <a:pPr>
                <a:defRPr/>
              </a:pPr>
              <a:t>‹N°›</a:t>
            </a:fld>
            <a:endParaRPr lang="fr-FR" altLang="fr-FR"/>
          </a:p>
        </p:txBody>
      </p:sp>
      <p:pic>
        <p:nvPicPr>
          <p:cNvPr id="9" name="Image" descr="Image"/>
          <p:cNvPicPr>
            <a:picLocks noChangeAspect="1"/>
          </p:cNvPicPr>
          <p:nvPr userDrawn="1"/>
        </p:nvPicPr>
        <p:blipFill>
          <a:blip r:embed="rId3" cstate="print"/>
          <a:stretch>
            <a:fillRect/>
          </a:stretch>
        </p:blipFill>
        <p:spPr>
          <a:xfrm>
            <a:off x="7895564" y="6413767"/>
            <a:ext cx="791236" cy="250289"/>
          </a:xfrm>
          <a:prstGeom prst="rect">
            <a:avLst/>
          </a:prstGeom>
          <a:ln w="12700">
            <a:miter lim="400000"/>
          </a:ln>
        </p:spPr>
      </p:pic>
    </p:spTree>
    <p:extLst>
      <p:ext uri="{BB962C8B-B14F-4D97-AF65-F5344CB8AC3E}">
        <p14:creationId xmlns:p14="http://schemas.microsoft.com/office/powerpoint/2010/main" xmlns="" val="479291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Tree>
    <p:extLst>
      <p:ext uri="{BB962C8B-B14F-4D97-AF65-F5344CB8AC3E}">
        <p14:creationId xmlns:p14="http://schemas.microsoft.com/office/powerpoint/2010/main" xmlns="" val="3231489502"/>
      </p:ext>
    </p:extLst>
  </p:cSld>
  <p:clrMapOvr>
    <a:masterClrMapping/>
  </p:clrMapOvr>
  <p:transition>
    <p:checke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Full image">
    <p:spTree>
      <p:nvGrpSpPr>
        <p:cNvPr id="1" name=""/>
        <p:cNvGrpSpPr/>
        <p:nvPr/>
      </p:nvGrpSpPr>
      <p:grpSpPr>
        <a:xfrm>
          <a:off x="0" y="0"/>
          <a:ext cx="0" cy="0"/>
          <a:chOff x="0" y="0"/>
          <a:chExt cx="0" cy="0"/>
        </a:xfrm>
      </p:grpSpPr>
      <p:sp>
        <p:nvSpPr>
          <p:cNvPr id="4660" name="Texte"/>
          <p:cNvSpPr txBox="1"/>
          <p:nvPr/>
        </p:nvSpPr>
        <p:spPr>
          <a:xfrm>
            <a:off x="476251" y="6265838"/>
            <a:ext cx="293675" cy="1492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spAutoFit/>
          </a:bodyPr>
          <a:lstStyle>
            <a:lvl1pPr>
              <a:lnSpc>
                <a:spcPct val="40000"/>
              </a:lnSpc>
              <a:spcBef>
                <a:spcPts val="5500"/>
              </a:spcBef>
              <a:defRPr sz="2400" i="1" spc="240">
                <a:solidFill>
                  <a:srgbClr val="FFFFFF"/>
                </a:solidFill>
              </a:defRPr>
            </a:lvl1pPr>
          </a:lstStyle>
          <a:p>
            <a:fld id="{86CB4B4D-7CA3-9044-876B-883B54F8677D}" type="slidenum">
              <a:rPr sz="900"/>
              <a:pPr/>
              <a:t>‹N°›</a:t>
            </a:fld>
            <a:endParaRPr sz="900"/>
          </a:p>
        </p:txBody>
      </p:sp>
      <p:sp>
        <p:nvSpPr>
          <p:cNvPr id="4661" name="Image"/>
          <p:cNvSpPr>
            <a:spLocks noGrp="1"/>
          </p:cNvSpPr>
          <p:nvPr>
            <p:ph type="pic" idx="13"/>
          </p:nvPr>
        </p:nvSpPr>
        <p:spPr>
          <a:xfrm>
            <a:off x="0" y="-2667000"/>
            <a:ext cx="9144000" cy="12192000"/>
          </a:xfrm>
          <a:prstGeom prst="rect">
            <a:avLst/>
          </a:prstGeom>
        </p:spPr>
        <p:txBody>
          <a:bodyPr lIns="91439" tIns="45719" rIns="91439" bIns="45719" anchor="t">
            <a:noAutofit/>
          </a:bodyPr>
          <a:lstStyle/>
          <a:p>
            <a:endParaRPr/>
          </a:p>
        </p:txBody>
      </p:sp>
      <p:sp>
        <p:nvSpPr>
          <p:cNvPr id="4662" name="Numéro de diapositive"/>
          <p:cNvSpPr txBox="1">
            <a:spLocks noGrp="1"/>
          </p:cNvSpPr>
          <p:nvPr>
            <p:ph type="sldNum" sz="quarter" idx="2"/>
          </p:nvPr>
        </p:nvSpPr>
        <p:spPr>
          <a:xfrm>
            <a:off x="4569620" y="6540500"/>
            <a:ext cx="337913" cy="232800"/>
          </a:xfrm>
          <a:prstGeom prst="rect">
            <a:avLst/>
          </a:prstGeom>
        </p:spPr>
        <p:txBody>
          <a:bodyPr/>
          <a:lstStyle>
            <a:lvl1pPr>
              <a:lnSpc>
                <a:spcPct val="40000"/>
              </a:lnSpc>
              <a:spcBef>
                <a:spcPts val="2063"/>
              </a:spcBef>
              <a:defRPr>
                <a:solidFill>
                  <a:srgbClr val="FFFFFF"/>
                </a:solidFill>
              </a:defRPr>
            </a:lvl1pPr>
          </a:lstStyle>
          <a:p>
            <a:fld id="{86CB4B4D-7CA3-9044-876B-883B54F8677D}" type="slidenum">
              <a:rPr/>
              <a:pPr/>
              <a:t>‹N°›</a:t>
            </a:fld>
            <a:endParaRPr/>
          </a:p>
        </p:txBody>
      </p:sp>
    </p:spTree>
    <p:extLst>
      <p:ext uri="{BB962C8B-B14F-4D97-AF65-F5344CB8AC3E}">
        <p14:creationId xmlns:p14="http://schemas.microsoft.com/office/powerpoint/2010/main" xmlns="" val="34673992"/>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atin typeface="Origin" pitchFamily="2" charset="0"/>
              </a:defRPr>
            </a:lvl1pPr>
          </a:lstStyle>
          <a:p>
            <a:r>
              <a:rPr lang="fr-FR"/>
              <a:t>Modifiez le style du titre</a:t>
            </a:r>
          </a:p>
        </p:txBody>
      </p:sp>
      <p:sp>
        <p:nvSpPr>
          <p:cNvPr id="3" name="Espace réservé du contenu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10"/>
          </p:nvPr>
        </p:nvSpPr>
        <p:spPr/>
        <p:txBody>
          <a:bodyPr/>
          <a:lstStyle/>
          <a:p>
            <a:fld id="{8AD1F7B3-46B6-41A3-A6ED-9ADF1BAD5613}" type="datetimeFigureOut">
              <a:rPr lang="fr-FR" smtClean="0"/>
              <a:pPr/>
              <a:t>14/10/2025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B573EB5-5A5E-40B3-BAEC-0C5E7E7ABC05}" type="slidenum">
              <a:rPr lang="fr-FR" smtClean="0"/>
              <a:pPr/>
              <a:t>‹N°›</a:t>
            </a:fld>
            <a:endParaRPr lang="fr-FR"/>
          </a:p>
        </p:txBody>
      </p:sp>
    </p:spTree>
    <p:extLst>
      <p:ext uri="{BB962C8B-B14F-4D97-AF65-F5344CB8AC3E}">
        <p14:creationId xmlns:p14="http://schemas.microsoft.com/office/powerpoint/2010/main" xmlns="" val="31866763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6E98445A-435E-4546-B1C8-A16E5B7FB8AE}" type="datetimeFigureOut">
              <a:rPr lang="fr-FR"/>
              <a:pPr>
                <a:defRPr/>
              </a:pPr>
              <a:t>14/10/2025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928665B0-B188-4F10-AACA-751D79CE6693}" type="slidenum">
              <a:rPr lang="fr-FR" altLang="fr-FR"/>
              <a:pPr>
                <a:defRPr/>
              </a:pPr>
              <a:t>‹N°›</a:t>
            </a:fld>
            <a:endParaRPr lang="fr-FR" altLang="fr-FR"/>
          </a:p>
        </p:txBody>
      </p:sp>
    </p:spTree>
    <p:extLst>
      <p:ext uri="{BB962C8B-B14F-4D97-AF65-F5344CB8AC3E}">
        <p14:creationId xmlns:p14="http://schemas.microsoft.com/office/powerpoint/2010/main" xmlns="" val="85258911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20" r:id="rId3"/>
    <p:sldLayoutId id="2147483822" r:id="rId4"/>
    <p:sldLayoutId id="2147483823" r:id="rId5"/>
  </p:sldLayoutIdLst>
  <p:transition>
    <p:checker dir="vert"/>
  </p:transition>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emf"/></Relationships>
</file>

<file path=ppt/slides/_rels/slide10.xml.rels><?xml version="1.0" encoding="UTF-8" standalone="yes"?>
<Relationships xmlns="http://schemas.openxmlformats.org/package/2006/relationships"><Relationship Id="rId8" Type="http://schemas.openxmlformats.org/officeDocument/2006/relationships/hyperlink" Target="https://www.has-sante.fr/jcms/c_2806878/fr/reunion-de-concertation-pluridisciplinaire" TargetMode="External"/><Relationship Id="rId13" Type="http://schemas.openxmlformats.org/officeDocument/2006/relationships/hyperlink" Target="https://www.has-sante.fr/jcms/p_3201597/fr/methode-de-dpc-vignettes-cliniques?preview=true" TargetMode="External"/><Relationship Id="rId18" Type="http://schemas.openxmlformats.org/officeDocument/2006/relationships/hyperlink" Target="https://www.has-sante.fr/jcms/c_2807852/fr/formation-presentielle" TargetMode="External"/><Relationship Id="rId3" Type="http://schemas.openxmlformats.org/officeDocument/2006/relationships/hyperlink" Target="https://www.has-sante.fr/jcms/c_2811610/fr/bilan-de-competences" TargetMode="External"/><Relationship Id="rId21" Type="http://schemas.openxmlformats.org/officeDocument/2006/relationships/hyperlink" Target="https://www.has-sante.fr/jcms/c_2807140/fr/simulation-en-sante" TargetMode="External"/><Relationship Id="rId7" Type="http://schemas.openxmlformats.org/officeDocument/2006/relationships/hyperlink" Target="https://www.has-sante.fr/jcms/c_2807860/fr/registre-des-pratiques-observatoire-base-de-donnees" TargetMode="External"/><Relationship Id="rId12" Type="http://schemas.openxmlformats.org/officeDocument/2006/relationships/hyperlink" Target="https://www.has-sante.fr/jcms/c_2807650/fr/test-de-concordance-de-script-tcs" TargetMode="External"/><Relationship Id="rId17" Type="http://schemas.openxmlformats.org/officeDocument/2006/relationships/hyperlink" Target="https://www.has-sante.fr/jcms/c_2807825/fr/formation-en-ligne-ou-e-learning" TargetMode="External"/><Relationship Id="rId2" Type="http://schemas.openxmlformats.org/officeDocument/2006/relationships/hyperlink" Target="https://www.has-sante.fr/jcms/c_2807705/fr/audit-clinique" TargetMode="External"/><Relationship Id="rId16" Type="http://schemas.openxmlformats.org/officeDocument/2006/relationships/hyperlink" Target="https://www.has-sante.fr/jcms/c_2807103/fr/revue-de-mortalite-et-de-morbidite-rmm" TargetMode="External"/><Relationship Id="rId20" Type="http://schemas.openxmlformats.org/officeDocument/2006/relationships/hyperlink" Target="https://www.has-sante.fr/jcms/c_2806897/fr/reunion-de-revue-bibliographique-ou-journal-club" TargetMode="External"/><Relationship Id="rId1" Type="http://schemas.openxmlformats.org/officeDocument/2006/relationships/slideLayout" Target="../slideLayouts/slideLayout2.xml"/><Relationship Id="rId6" Type="http://schemas.openxmlformats.org/officeDocument/2006/relationships/hyperlink" Target="https://www.has-sante.fr/jcms/c_2807803/fr/patient-traceur" TargetMode="External"/><Relationship Id="rId11" Type="http://schemas.openxmlformats.org/officeDocument/2006/relationships/hyperlink" Target="https://www.has-sante.fr/jcms/c_2807642/fr/suivi-d-indicateurs-de-qualite-et-de-securite-des-soins" TargetMode="External"/><Relationship Id="rId5" Type="http://schemas.openxmlformats.org/officeDocument/2006/relationships/hyperlink" Target="https://www.has-sante.fr/jcms/c_2811649/fr/exercice-coordonne-et-protocole-d-une-equipe-de-soins-en-ambulatoire" TargetMode="External"/><Relationship Id="rId15" Type="http://schemas.openxmlformats.org/officeDocument/2006/relationships/hyperlink" Target="https://www.has-sante.fr/upload/docs/application/pdf/2014-06/fiche_dpc__gdr_equipe_2014-06-24_11-13-56_822.pdf" TargetMode="External"/><Relationship Id="rId10" Type="http://schemas.openxmlformats.org/officeDocument/2006/relationships/hyperlink" Target="https://www.has-sante.fr/jcms/c_2807236/fr/staffs-d-une-equipe-medico-soignante-groupes-d-analyse-de-pratiques-gap" TargetMode="External"/><Relationship Id="rId19" Type="http://schemas.openxmlformats.org/officeDocument/2006/relationships/hyperlink" Target="https://www.has-sante.fr/jcms/c_2811684/fr/l-encadrement-de-stages-la-maitrise-de-stage/le-tutorat" TargetMode="External"/><Relationship Id="rId4" Type="http://schemas.openxmlformats.org/officeDocument/2006/relationships/hyperlink" Target="https://www.has-sante.fr/jcms/c_2807716/fr/chemin-clinique" TargetMode="External"/><Relationship Id="rId9" Type="http://schemas.openxmlformats.org/officeDocument/2006/relationships/hyperlink" Target="https://www.has-sante.fr/jcms/c_2807060/fr/revue-de-pertinence-des-soins" TargetMode="External"/><Relationship Id="rId14" Type="http://schemas.openxmlformats.org/officeDocument/2006/relationships/hyperlink" Target="https://www.has-sante.fr/jcms/c_428381/fr/accreditation-des-medecins-et-equipes-medicale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Diagramme%20de%20Gantt%20ACC%20antibioprophylaxie.xls" TargetMode="External"/><Relationship Id="rId2" Type="http://schemas.openxmlformats.org/officeDocument/2006/relationships/hyperlink" Target="Protocole%20ACC%20ATBPadm.doc" TargetMode="External"/><Relationship Id="rId1" Type="http://schemas.openxmlformats.org/officeDocument/2006/relationships/slideLayout" Target="../slideLayouts/slideLayout2.xml"/><Relationship Id="rId6" Type="http://schemas.openxmlformats.org/officeDocument/2006/relationships/hyperlink" Target="HAS-Poster-ATDM060307V4.ppt" TargetMode="External"/><Relationship Id="rId5" Type="http://schemas.openxmlformats.org/officeDocument/2006/relationships/hyperlink" Target="ACC%20Rapport%20audit%20trame.doc" TargetMode="External"/><Relationship Id="rId4" Type="http://schemas.openxmlformats.org/officeDocument/2006/relationships/hyperlink" Target="fichier%20excel%20recueil%20donn&#233;es%20exemple.xl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agencedpc.f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agencedpc.fr/sites/default/files/2025-07/20250704_ANDPC_RA24_WEB.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legifrance.gouv.fr/affichTexteArticle.do?idArticle=JORFARTI000031913634&amp;cidTexte=LEGITEXT000031916187&amp;categorieLien=i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0" name="Rectangle"/>
          <p:cNvSpPr/>
          <p:nvPr/>
        </p:nvSpPr>
        <p:spPr>
          <a:xfrm>
            <a:off x="-3175" y="5226322"/>
            <a:ext cx="9150351" cy="772568"/>
          </a:xfrm>
          <a:prstGeom prst="rect">
            <a:avLst/>
          </a:prstGeom>
          <a:solidFill>
            <a:srgbClr val="EBEBEB"/>
          </a:solidFill>
          <a:ln w="12700">
            <a:miter lim="400000"/>
          </a:ln>
        </p:spPr>
        <p:txBody>
          <a:bodyPr lIns="19050" tIns="19050" rIns="19050" bIns="19050" anchor="ctr"/>
          <a:lstStyle/>
          <a:p>
            <a:pPr>
              <a:spcBef>
                <a:spcPts val="2063"/>
              </a:spcBef>
              <a:defRPr>
                <a:solidFill>
                  <a:srgbClr val="FFFFFF"/>
                </a:solidFill>
              </a:defRPr>
            </a:pPr>
            <a:endParaRPr sz="366"/>
          </a:p>
        </p:txBody>
      </p:sp>
      <p:sp>
        <p:nvSpPr>
          <p:cNvPr id="4681" name="Rectangle"/>
          <p:cNvSpPr/>
          <p:nvPr/>
        </p:nvSpPr>
        <p:spPr>
          <a:xfrm>
            <a:off x="-6351" y="858112"/>
            <a:ext cx="9150351" cy="1187054"/>
          </a:xfrm>
          <a:prstGeom prst="rect">
            <a:avLst/>
          </a:prstGeom>
          <a:solidFill>
            <a:srgbClr val="3369B0"/>
          </a:solidFill>
          <a:ln w="12700">
            <a:miter lim="400000"/>
          </a:ln>
        </p:spPr>
        <p:txBody>
          <a:bodyPr lIns="19050" tIns="19050" rIns="19050" bIns="19050" anchor="ctr"/>
          <a:lstStyle/>
          <a:p>
            <a:pPr>
              <a:spcBef>
                <a:spcPts val="2063"/>
              </a:spcBef>
              <a:defRPr>
                <a:solidFill>
                  <a:srgbClr val="FFFFFF"/>
                </a:solidFill>
              </a:defRPr>
            </a:pPr>
            <a:endParaRPr sz="366"/>
          </a:p>
        </p:txBody>
      </p:sp>
      <p:pic>
        <p:nvPicPr>
          <p:cNvPr id="4682" name="bloc_nord_thomas2_light.jpg" descr="bloc_nord_thomas2_light.jpg"/>
          <p:cNvPicPr>
            <a:picLocks noGrp="1" noChangeAspect="1"/>
          </p:cNvPicPr>
          <p:nvPr>
            <p:ph type="pic" idx="13"/>
          </p:nvPr>
        </p:nvPicPr>
        <p:blipFill>
          <a:blip r:embed="rId2" cstate="print"/>
          <a:srcRect t="5201" b="38626"/>
          <a:stretch>
            <a:fillRect/>
          </a:stretch>
        </p:blipFill>
        <p:spPr>
          <a:xfrm>
            <a:off x="2" y="2041866"/>
            <a:ext cx="8532365" cy="3188903"/>
          </a:xfrm>
          <a:prstGeom prst="rect">
            <a:avLst/>
          </a:prstGeom>
        </p:spPr>
      </p:pic>
      <p:sp>
        <p:nvSpPr>
          <p:cNvPr id="4683" name="Rectangle"/>
          <p:cNvSpPr/>
          <p:nvPr/>
        </p:nvSpPr>
        <p:spPr>
          <a:xfrm>
            <a:off x="762001" y="4162426"/>
            <a:ext cx="5381625" cy="1816299"/>
          </a:xfrm>
          <a:prstGeom prst="rect">
            <a:avLst/>
          </a:prstGeom>
          <a:solidFill>
            <a:srgbClr val="FFFFFF"/>
          </a:solidFill>
          <a:ln w="12700">
            <a:miter lim="400000"/>
          </a:ln>
        </p:spPr>
        <p:txBody>
          <a:bodyPr lIns="19050" tIns="19050" rIns="19050" bIns="19050" anchor="ctr"/>
          <a:lstStyle/>
          <a:p>
            <a:pPr>
              <a:spcBef>
                <a:spcPts val="2063"/>
              </a:spcBef>
              <a:defRPr>
                <a:solidFill>
                  <a:srgbClr val="FFFFFF"/>
                </a:solidFill>
              </a:defRPr>
            </a:pPr>
            <a:endParaRPr sz="366"/>
          </a:p>
        </p:txBody>
      </p:sp>
      <p:sp>
        <p:nvSpPr>
          <p:cNvPr id="4684" name="Mentions | Date | Version"/>
          <p:cNvSpPr txBox="1"/>
          <p:nvPr/>
        </p:nvSpPr>
        <p:spPr>
          <a:xfrm rot="16200000">
            <a:off x="7657888" y="3739721"/>
            <a:ext cx="2454697" cy="2698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7145" rIns="17145">
            <a:normAutofit/>
          </a:bodyPr>
          <a:lstStyle>
            <a:lvl1pPr>
              <a:lnSpc>
                <a:spcPct val="110000"/>
              </a:lnSpc>
              <a:spcBef>
                <a:spcPts val="5500"/>
              </a:spcBef>
              <a:defRPr sz="2000">
                <a:solidFill>
                  <a:srgbClr val="6E686F"/>
                </a:solidFill>
              </a:defRPr>
            </a:lvl1pPr>
          </a:lstStyle>
          <a:p>
            <a:r>
              <a:rPr sz="900" dirty="0"/>
              <a:t>Mentions | Date | Version</a:t>
            </a:r>
          </a:p>
        </p:txBody>
      </p:sp>
      <p:sp>
        <p:nvSpPr>
          <p:cNvPr id="4685" name="TITRE…"/>
          <p:cNvSpPr txBox="1"/>
          <p:nvPr/>
        </p:nvSpPr>
        <p:spPr>
          <a:xfrm>
            <a:off x="1111925" y="4459558"/>
            <a:ext cx="4826834"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7145" rIns="17145">
            <a:spAutoFit/>
          </a:bodyPr>
          <a:lstStyle/>
          <a:p>
            <a:r>
              <a:rPr lang="fr-FR" sz="2400" b="1" dirty="0" smtClean="0">
                <a:solidFill>
                  <a:srgbClr val="002060"/>
                </a:solidFill>
                <a:latin typeface="Calibri" pitchFamily="34" charset="0"/>
                <a:cs typeface="Calibri" pitchFamily="34" charset="0"/>
              </a:rPr>
              <a:t>EPP définition et méthodes  </a:t>
            </a:r>
          </a:p>
          <a:p>
            <a:r>
              <a:rPr lang="fr-FR" sz="2400" b="1" dirty="0" smtClean="0">
                <a:solidFill>
                  <a:srgbClr val="002060"/>
                </a:solidFill>
                <a:latin typeface="Calibri" pitchFamily="34" charset="0"/>
                <a:cs typeface="Calibri" pitchFamily="34" charset="0"/>
              </a:rPr>
              <a:t>L’audit clinique / l’audit clinique ciblé </a:t>
            </a:r>
            <a:endParaRPr lang="fr-FR" sz="2800" dirty="0">
              <a:solidFill>
                <a:srgbClr val="002060"/>
              </a:solidFill>
              <a:latin typeface="Calibri" pitchFamily="34" charset="0"/>
              <a:cs typeface="Calibri" pitchFamily="34" charset="0"/>
            </a:endParaRPr>
          </a:p>
          <a:p>
            <a:endParaRPr lang="fr-FR" sz="1200" dirty="0" smtClean="0">
              <a:solidFill>
                <a:srgbClr val="002060"/>
              </a:solidFill>
              <a:latin typeface="Calibri" pitchFamily="34" charset="0"/>
              <a:cs typeface="Calibri" pitchFamily="34" charset="0"/>
            </a:endParaRPr>
          </a:p>
          <a:p>
            <a:r>
              <a:rPr lang="fr-FR" sz="1200" dirty="0" smtClean="0">
                <a:solidFill>
                  <a:srgbClr val="002060"/>
                </a:solidFill>
                <a:latin typeface="Calibri" pitchFamily="34" charset="0"/>
                <a:cs typeface="Calibri" pitchFamily="34" charset="0"/>
              </a:rPr>
              <a:t>Docteur </a:t>
            </a:r>
            <a:r>
              <a:rPr lang="fr-FR" sz="1200" dirty="0">
                <a:solidFill>
                  <a:srgbClr val="002060"/>
                </a:solidFill>
                <a:latin typeface="Calibri" pitchFamily="34" charset="0"/>
                <a:cs typeface="Calibri" pitchFamily="34" charset="0"/>
              </a:rPr>
              <a:t>H Mendizabal </a:t>
            </a:r>
          </a:p>
          <a:p>
            <a:r>
              <a:rPr lang="fr-FR" sz="1200" dirty="0">
                <a:solidFill>
                  <a:srgbClr val="002060"/>
                </a:solidFill>
                <a:latin typeface="Calibri" pitchFamily="34" charset="0"/>
                <a:cs typeface="Calibri" pitchFamily="34" charset="0"/>
              </a:rPr>
              <a:t>Pole Santé Publique </a:t>
            </a:r>
            <a:r>
              <a:rPr lang="fr-FR" sz="1200" dirty="0" smtClean="0">
                <a:solidFill>
                  <a:srgbClr val="002060"/>
                </a:solidFill>
                <a:latin typeface="Calibri" pitchFamily="34" charset="0"/>
                <a:cs typeface="Calibri" pitchFamily="34" charset="0"/>
              </a:rPr>
              <a:t>APHM</a:t>
            </a:r>
            <a:endParaRPr lang="fr-FR" sz="1200" dirty="0">
              <a:solidFill>
                <a:srgbClr val="002060"/>
              </a:solidFill>
              <a:latin typeface="Calibri" pitchFamily="34" charset="0"/>
              <a:cs typeface="Calibri" pitchFamily="34" charset="0"/>
            </a:endParaRPr>
          </a:p>
        </p:txBody>
      </p:sp>
      <p:pic>
        <p:nvPicPr>
          <p:cNvPr id="4686" name="Image" descr="Image"/>
          <p:cNvPicPr>
            <a:picLocks noChangeAspect="1"/>
          </p:cNvPicPr>
          <p:nvPr/>
        </p:nvPicPr>
        <p:blipFill>
          <a:blip r:embed="rId3" cstate="print"/>
          <a:stretch>
            <a:fillRect/>
          </a:stretch>
        </p:blipFill>
        <p:spPr>
          <a:xfrm>
            <a:off x="6997879" y="1205819"/>
            <a:ext cx="1508622" cy="477217"/>
          </a:xfrm>
          <a:prstGeom prst="rect">
            <a:avLst/>
          </a:prstGeom>
          <a:ln w="12700">
            <a:miter lim="400000"/>
          </a:ln>
        </p:spPr>
      </p:pic>
      <p:sp>
        <p:nvSpPr>
          <p:cNvPr id="4687" name="Numéro de diapositive"/>
          <p:cNvSpPr txBox="1">
            <a:spLocks noGrp="1"/>
          </p:cNvSpPr>
          <p:nvPr>
            <p:ph type="sldNum" sz="quarter" idx="2"/>
          </p:nvPr>
        </p:nvSpPr>
        <p:spPr>
          <a:xfrm>
            <a:off x="4569619" y="5762625"/>
            <a:ext cx="171842" cy="1746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1</a:t>
            </a:fld>
            <a:endParaRPr/>
          </a:p>
        </p:txBody>
      </p:sp>
      <p:pic>
        <p:nvPicPr>
          <p:cNvPr id="4" name="Image 3">
            <a:extLst>
              <a:ext uri="{FF2B5EF4-FFF2-40B4-BE49-F238E27FC236}">
                <a16:creationId xmlns="" xmlns:a16="http://schemas.microsoft.com/office/drawing/2014/main" id="{A895EA89-12B1-A749-9946-59514C663077}"/>
              </a:ext>
            </a:extLst>
          </p:cNvPr>
          <p:cNvPicPr>
            <a:picLocks noChangeAspect="1"/>
          </p:cNvPicPr>
          <p:nvPr/>
        </p:nvPicPr>
        <p:blipFill>
          <a:blip r:embed="rId4" cstate="print"/>
          <a:stretch>
            <a:fillRect/>
          </a:stretch>
        </p:blipFill>
        <p:spPr>
          <a:xfrm>
            <a:off x="246974" y="1106290"/>
            <a:ext cx="1443038" cy="676275"/>
          </a:xfrm>
          <a:prstGeom prst="rect">
            <a:avLst/>
          </a:prstGeom>
        </p:spPr>
      </p:pic>
    </p:spTree>
    <p:extLst>
      <p:ext uri="{BB962C8B-B14F-4D97-AF65-F5344CB8AC3E}">
        <p14:creationId xmlns:p14="http://schemas.microsoft.com/office/powerpoint/2010/main" xmlns="" val="220979704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11760" y="-99392"/>
            <a:ext cx="4572000" cy="861774"/>
          </a:xfrm>
          <a:prstGeom prst="rect">
            <a:avLst/>
          </a:prstGeom>
        </p:spPr>
        <p:txBody>
          <a:bodyPr>
            <a:spAutoFit/>
          </a:bodyPr>
          <a:lstStyle/>
          <a:p>
            <a:r>
              <a:rPr lang="fr-FR" sz="3200" b="1" dirty="0">
                <a:solidFill>
                  <a:schemeClr val="bg1"/>
                </a:solidFill>
                <a:latin typeface="Calibri" pitchFamily="34" charset="0"/>
                <a:cs typeface="Calibri" pitchFamily="34" charset="0"/>
              </a:rPr>
              <a:t>Les méthodes de DPC</a:t>
            </a:r>
          </a:p>
          <a:p>
            <a:endParaRPr lang="fr-FR" dirty="0"/>
          </a:p>
        </p:txBody>
      </p:sp>
      <p:sp>
        <p:nvSpPr>
          <p:cNvPr id="6" name="ZoneTexte 5"/>
          <p:cNvSpPr txBox="1"/>
          <p:nvPr/>
        </p:nvSpPr>
        <p:spPr>
          <a:xfrm>
            <a:off x="3815408" y="836712"/>
            <a:ext cx="5328592" cy="541686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2400" b="1" dirty="0" smtClean="0">
                <a:solidFill>
                  <a:srgbClr val="FF0000"/>
                </a:solidFill>
              </a:rPr>
              <a:t>Evaluation et amélioration des pratiques</a:t>
            </a:r>
          </a:p>
          <a:p>
            <a:pPr marL="342900" indent="-342900">
              <a:buFont typeface="+mj-lt"/>
              <a:buAutoNum type="arabicPeriod"/>
            </a:pPr>
            <a:r>
              <a:rPr lang="fr-FR" sz="1400" u="sng" dirty="0">
                <a:hlinkClick r:id="rId2"/>
              </a:rPr>
              <a:t>Audit clinique</a:t>
            </a:r>
            <a:r>
              <a:rPr lang="fr-FR" sz="1400" dirty="0"/>
              <a:t> </a:t>
            </a:r>
            <a:r>
              <a:rPr lang="fr-FR" sz="1400" b="1" dirty="0"/>
              <a:t>(révision 2018)</a:t>
            </a:r>
            <a:endParaRPr lang="fr-FR" sz="1400" dirty="0"/>
          </a:p>
          <a:p>
            <a:pPr marL="342900" indent="-342900">
              <a:buFont typeface="+mj-lt"/>
              <a:buAutoNum type="arabicPeriod"/>
            </a:pPr>
            <a:r>
              <a:rPr lang="fr-FR" sz="1400" u="sng" dirty="0">
                <a:hlinkClick r:id="rId3"/>
              </a:rPr>
              <a:t>Bilan de compétences </a:t>
            </a:r>
            <a:r>
              <a:rPr lang="fr-FR" sz="1400" b="1" dirty="0"/>
              <a:t>(révision 2018)</a:t>
            </a:r>
            <a:endParaRPr lang="fr-FR" sz="1400" dirty="0"/>
          </a:p>
          <a:p>
            <a:pPr marL="342900" indent="-342900">
              <a:buFont typeface="+mj-lt"/>
              <a:buAutoNum type="arabicPeriod"/>
            </a:pPr>
            <a:r>
              <a:rPr lang="fr-FR" sz="1400" u="sng" dirty="0">
                <a:hlinkClick r:id="rId4"/>
              </a:rPr>
              <a:t>Chemin clinique</a:t>
            </a:r>
            <a:r>
              <a:rPr lang="fr-FR" sz="1400" dirty="0"/>
              <a:t> </a:t>
            </a:r>
            <a:r>
              <a:rPr lang="fr-FR" sz="1400" b="1" dirty="0"/>
              <a:t>(révision 2017)</a:t>
            </a:r>
            <a:endParaRPr lang="fr-FR" sz="1400" dirty="0"/>
          </a:p>
          <a:p>
            <a:pPr marL="342900" indent="-342900">
              <a:buFont typeface="+mj-lt"/>
              <a:buAutoNum type="arabicPeriod"/>
            </a:pPr>
            <a:r>
              <a:rPr lang="fr-FR" sz="1400" u="sng" dirty="0">
                <a:hlinkClick r:id="rId5"/>
              </a:rPr>
              <a:t>Exercice coordonné et </a:t>
            </a:r>
            <a:r>
              <a:rPr lang="fr-FR" sz="1400" u="sng" dirty="0" err="1">
                <a:hlinkClick r:id="rId5"/>
              </a:rPr>
              <a:t>protocolé</a:t>
            </a:r>
            <a:r>
              <a:rPr lang="fr-FR" sz="1400" u="sng" dirty="0">
                <a:hlinkClick r:id="rId5"/>
              </a:rPr>
              <a:t> d’une équipe pluri professionnelle de soins en ambulatoire</a:t>
            </a:r>
            <a:r>
              <a:rPr lang="fr-FR" sz="1400" dirty="0"/>
              <a:t> </a:t>
            </a:r>
            <a:r>
              <a:rPr lang="fr-FR" sz="1400" b="1" dirty="0"/>
              <a:t>(révision 2018)</a:t>
            </a:r>
            <a:br>
              <a:rPr lang="fr-FR" sz="1400" b="1" dirty="0"/>
            </a:br>
            <a:r>
              <a:rPr lang="fr-FR" sz="1400" i="1" dirty="0"/>
              <a:t>Méthode qui peut aussi être valorisée en tant qu’action de formation</a:t>
            </a:r>
            <a:endParaRPr lang="fr-FR" sz="1400" dirty="0"/>
          </a:p>
          <a:p>
            <a:pPr marL="342900" indent="-342900">
              <a:buFont typeface="+mj-lt"/>
              <a:buAutoNum type="arabicPeriod"/>
            </a:pPr>
            <a:r>
              <a:rPr lang="fr-FR" sz="1400" u="sng" dirty="0">
                <a:hlinkClick r:id="rId6"/>
              </a:rPr>
              <a:t>Patient traceur </a:t>
            </a:r>
            <a:r>
              <a:rPr lang="fr-FR" sz="1400" b="1" dirty="0"/>
              <a:t>(révision 2019)</a:t>
            </a:r>
            <a:endParaRPr lang="fr-FR" sz="1400" dirty="0"/>
          </a:p>
          <a:p>
            <a:pPr marL="342900" indent="-342900">
              <a:buFont typeface="+mj-lt"/>
              <a:buAutoNum type="arabicPeriod"/>
            </a:pPr>
            <a:r>
              <a:rPr lang="fr-FR" sz="1400" u="sng" dirty="0">
                <a:hlinkClick r:id="rId7"/>
              </a:rPr>
              <a:t>Registre, observatoire, base de données</a:t>
            </a:r>
            <a:r>
              <a:rPr lang="fr-FR" sz="1400" dirty="0"/>
              <a:t> </a:t>
            </a:r>
            <a:r>
              <a:rPr lang="fr-FR" sz="1400" b="1" dirty="0"/>
              <a:t>(révision 2017) </a:t>
            </a:r>
            <a:r>
              <a:rPr lang="fr-FR" sz="1400" dirty="0"/>
              <a:t/>
            </a:r>
            <a:br>
              <a:rPr lang="fr-FR" sz="1400" dirty="0"/>
            </a:br>
            <a:r>
              <a:rPr lang="fr-FR" sz="1400" i="1" dirty="0"/>
              <a:t>Méthode qui peut aussi être valorisée en tant qu’action de gestion des risques</a:t>
            </a:r>
            <a:endParaRPr lang="fr-FR" sz="1400" dirty="0"/>
          </a:p>
          <a:p>
            <a:pPr marL="342900" indent="-342900">
              <a:buFont typeface="+mj-lt"/>
              <a:buAutoNum type="arabicPeriod"/>
            </a:pPr>
            <a:r>
              <a:rPr lang="fr-FR" sz="1400" u="sng" dirty="0">
                <a:hlinkClick r:id="rId8"/>
              </a:rPr>
              <a:t>Réunion de concertation pluridisciplinaire</a:t>
            </a:r>
            <a:r>
              <a:rPr lang="fr-FR" sz="1400" dirty="0"/>
              <a:t> </a:t>
            </a:r>
            <a:r>
              <a:rPr lang="fr-FR" sz="1400" b="1" dirty="0"/>
              <a:t>(révision 2017)</a:t>
            </a:r>
            <a:endParaRPr lang="fr-FR" sz="1400" dirty="0"/>
          </a:p>
          <a:p>
            <a:pPr marL="342900" indent="-342900">
              <a:buFont typeface="+mj-lt"/>
              <a:buAutoNum type="arabicPeriod"/>
            </a:pPr>
            <a:r>
              <a:rPr lang="fr-FR" sz="1400" u="sng" dirty="0">
                <a:hlinkClick r:id="rId9"/>
              </a:rPr>
              <a:t>Revue de pertinence des soins</a:t>
            </a:r>
            <a:r>
              <a:rPr lang="fr-FR" sz="1400" dirty="0"/>
              <a:t> </a:t>
            </a:r>
            <a:r>
              <a:rPr lang="fr-FR" sz="1400" b="1" dirty="0"/>
              <a:t>(révision 2017)</a:t>
            </a:r>
            <a:endParaRPr lang="fr-FR" sz="1400" dirty="0"/>
          </a:p>
          <a:p>
            <a:pPr marL="342900" indent="-342900">
              <a:buFont typeface="+mj-lt"/>
              <a:buAutoNum type="arabicPeriod"/>
            </a:pPr>
            <a:r>
              <a:rPr lang="fr-FR" sz="1400" u="sng" dirty="0">
                <a:hlinkClick r:id="rId10"/>
              </a:rPr>
              <a:t>Staffs d’une équipe médico-soignante, groupes d’analyse des pratiques</a:t>
            </a:r>
            <a:r>
              <a:rPr lang="fr-FR" sz="1400" dirty="0"/>
              <a:t> </a:t>
            </a:r>
            <a:r>
              <a:rPr lang="fr-FR" sz="1400" b="1" dirty="0"/>
              <a:t>(révision 2017)</a:t>
            </a:r>
            <a:endParaRPr lang="fr-FR" sz="1400" dirty="0"/>
          </a:p>
          <a:p>
            <a:pPr marL="342900" indent="-342900">
              <a:buFont typeface="+mj-lt"/>
              <a:buAutoNum type="arabicPeriod"/>
            </a:pPr>
            <a:r>
              <a:rPr lang="fr-FR" sz="1400" u="sng" dirty="0">
                <a:hlinkClick r:id="rId11"/>
              </a:rPr>
              <a:t>Suivi d’indicateurs de qualité et de sécurité des soins</a:t>
            </a:r>
            <a:r>
              <a:rPr lang="fr-FR" sz="1400" dirty="0"/>
              <a:t> </a:t>
            </a:r>
            <a:r>
              <a:rPr lang="fr-FR" sz="1400" b="1" dirty="0"/>
              <a:t>(révision 2017)</a:t>
            </a:r>
            <a:r>
              <a:rPr lang="fr-FR" sz="1400" dirty="0"/>
              <a:t/>
            </a:r>
            <a:br>
              <a:rPr lang="fr-FR" sz="1400" dirty="0"/>
            </a:br>
            <a:r>
              <a:rPr lang="fr-FR" sz="1400" i="1" dirty="0"/>
              <a:t>Méthode qui peut aussi être valorisée en tant qu’action de gestion des risques</a:t>
            </a:r>
            <a:endParaRPr lang="fr-FR" sz="1400" dirty="0"/>
          </a:p>
          <a:p>
            <a:pPr marL="342900" indent="-342900">
              <a:buFont typeface="+mj-lt"/>
              <a:buAutoNum type="arabicPeriod"/>
            </a:pPr>
            <a:r>
              <a:rPr lang="fr-FR" sz="1400" u="sng" dirty="0">
                <a:hlinkClick r:id="rId12"/>
              </a:rPr>
              <a:t>Test de concordance de script (TCS)</a:t>
            </a:r>
            <a:r>
              <a:rPr lang="fr-FR" sz="1400" dirty="0"/>
              <a:t> </a:t>
            </a:r>
            <a:r>
              <a:rPr lang="fr-FR" sz="1400" b="1" dirty="0"/>
              <a:t>(révision 2017) </a:t>
            </a:r>
            <a:r>
              <a:rPr lang="fr-FR" sz="1400" dirty="0"/>
              <a:t/>
            </a:r>
            <a:br>
              <a:rPr lang="fr-FR" sz="1400" dirty="0"/>
            </a:br>
            <a:r>
              <a:rPr lang="fr-FR" sz="1400" i="1" dirty="0"/>
              <a:t>Méthode qui peut aussi être valorisée en tant qu’action de formation</a:t>
            </a:r>
            <a:endParaRPr lang="fr-FR" sz="1400" dirty="0"/>
          </a:p>
          <a:p>
            <a:pPr marL="342900" indent="-342900">
              <a:buFont typeface="+mj-lt"/>
              <a:buAutoNum type="arabicPeriod"/>
            </a:pPr>
            <a:r>
              <a:rPr lang="fr-FR" sz="1400" u="sng" dirty="0">
                <a:hlinkClick r:id="rId13"/>
              </a:rPr>
              <a:t>Vignettes cliniques</a:t>
            </a:r>
            <a:r>
              <a:rPr lang="fr-FR" sz="1400" dirty="0"/>
              <a:t> </a:t>
            </a:r>
            <a:r>
              <a:rPr lang="fr-FR" sz="1400" b="1" dirty="0"/>
              <a:t>(nouveau)</a:t>
            </a:r>
            <a:endParaRPr lang="fr-FR" sz="1400" dirty="0"/>
          </a:p>
        </p:txBody>
      </p:sp>
      <p:sp>
        <p:nvSpPr>
          <p:cNvPr id="7" name="ZoneTexte 6"/>
          <p:cNvSpPr txBox="1"/>
          <p:nvPr/>
        </p:nvSpPr>
        <p:spPr>
          <a:xfrm>
            <a:off x="25034" y="836712"/>
            <a:ext cx="3600400" cy="196977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FR" sz="2000" b="1" dirty="0" smtClean="0">
                <a:solidFill>
                  <a:srgbClr val="002060"/>
                </a:solidFill>
              </a:rPr>
              <a:t>GESTION DES RISQUES </a:t>
            </a:r>
          </a:p>
          <a:p>
            <a:endParaRPr lang="fr-FR" dirty="0"/>
          </a:p>
          <a:p>
            <a:r>
              <a:rPr lang="fr-FR" sz="1400" u="sng" dirty="0">
                <a:hlinkClick r:id="rId14" tooltip="Accréditation des médecins et équipes médicales"/>
              </a:rPr>
              <a:t>Accréditation des médecins et des équipes médicales</a:t>
            </a:r>
            <a:r>
              <a:rPr lang="fr-FR" sz="1400" dirty="0"/>
              <a:t> </a:t>
            </a:r>
            <a:r>
              <a:rPr lang="fr-FR" sz="1100" dirty="0"/>
              <a:t>(art. 16 de la Loi 2004-810 du 13 août 2004</a:t>
            </a:r>
            <a:r>
              <a:rPr lang="fr-FR" sz="1100" dirty="0" smtClean="0"/>
              <a:t>)*</a:t>
            </a:r>
          </a:p>
          <a:p>
            <a:r>
              <a:rPr lang="fr-FR" sz="1400" u="sng" dirty="0" smtClean="0">
                <a:hlinkClick r:id="rId15" tooltip="Gestion des risques en équipe"/>
              </a:rPr>
              <a:t>Gestion </a:t>
            </a:r>
            <a:r>
              <a:rPr lang="fr-FR" sz="1400" u="sng" dirty="0">
                <a:hlinkClick r:id="rId15" tooltip="Gestion des risques en équipe"/>
              </a:rPr>
              <a:t>des risques en équipe</a:t>
            </a:r>
            <a:r>
              <a:rPr lang="fr-FR" sz="1400" dirty="0"/>
              <a:t> </a:t>
            </a:r>
            <a:r>
              <a:rPr lang="fr-FR" sz="1400" b="1" dirty="0"/>
              <a:t>(révision 2017</a:t>
            </a:r>
            <a:r>
              <a:rPr lang="fr-FR" sz="1400" b="1" dirty="0" smtClean="0"/>
              <a:t>)*</a:t>
            </a:r>
            <a:r>
              <a:rPr lang="fr-FR" sz="1400" dirty="0"/>
              <a:t/>
            </a:r>
            <a:br>
              <a:rPr lang="fr-FR" sz="1400" dirty="0"/>
            </a:br>
            <a:r>
              <a:rPr lang="fr-FR" sz="1400" u="sng" dirty="0" smtClean="0">
                <a:hlinkClick r:id="rId16" tooltip="Revue de mortalité et de morbidité (RMM)"/>
              </a:rPr>
              <a:t>Revue </a:t>
            </a:r>
            <a:r>
              <a:rPr lang="fr-FR" sz="1400" u="sng" dirty="0">
                <a:hlinkClick r:id="rId16" tooltip="Revue de mortalité et de morbidité (RMM)"/>
              </a:rPr>
              <a:t>de mortalité et de morbidité (RMM)</a:t>
            </a:r>
            <a:r>
              <a:rPr lang="fr-FR" sz="1400" dirty="0"/>
              <a:t> </a:t>
            </a:r>
            <a:r>
              <a:rPr lang="fr-FR" sz="1400" b="1" dirty="0"/>
              <a:t>(révision 2017</a:t>
            </a:r>
            <a:r>
              <a:rPr lang="fr-FR" sz="1400" b="1" dirty="0" smtClean="0"/>
              <a:t>)*</a:t>
            </a:r>
            <a:r>
              <a:rPr lang="fr-FR" sz="1400" dirty="0"/>
              <a:t/>
            </a:r>
            <a:br>
              <a:rPr lang="fr-FR" sz="1400" dirty="0"/>
            </a:br>
            <a:endParaRPr lang="fr-FR" sz="1400" dirty="0"/>
          </a:p>
        </p:txBody>
      </p:sp>
      <p:sp>
        <p:nvSpPr>
          <p:cNvPr id="8" name="ZoneTexte 7"/>
          <p:cNvSpPr txBox="1"/>
          <p:nvPr/>
        </p:nvSpPr>
        <p:spPr>
          <a:xfrm>
            <a:off x="17684" y="3732706"/>
            <a:ext cx="3672408" cy="218521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sz="2000" b="1" dirty="0" smtClean="0">
                <a:solidFill>
                  <a:srgbClr val="002060"/>
                </a:solidFill>
              </a:rPr>
              <a:t>FORMATION </a:t>
            </a:r>
          </a:p>
          <a:p>
            <a:endParaRPr lang="fr-FR" dirty="0"/>
          </a:p>
          <a:p>
            <a:r>
              <a:rPr lang="fr-FR" sz="1400" u="sng" dirty="0">
                <a:hlinkClick r:id="rId17"/>
              </a:rPr>
              <a:t>Formation en ligne ou e-learning</a:t>
            </a:r>
            <a:r>
              <a:rPr lang="fr-FR" sz="1400" dirty="0"/>
              <a:t> </a:t>
            </a:r>
            <a:r>
              <a:rPr lang="fr-FR" sz="1200" b="1" dirty="0"/>
              <a:t>(révision </a:t>
            </a:r>
            <a:r>
              <a:rPr lang="fr-FR" sz="1200" b="1" dirty="0" smtClean="0"/>
              <a:t>2017</a:t>
            </a:r>
            <a:r>
              <a:rPr lang="fr-FR" sz="1200" b="1" dirty="0"/>
              <a:t>)</a:t>
            </a:r>
            <a:endParaRPr lang="fr-FR" sz="1400" dirty="0"/>
          </a:p>
          <a:p>
            <a:r>
              <a:rPr lang="fr-FR" sz="1400" u="sng" dirty="0">
                <a:hlinkClick r:id="rId18"/>
              </a:rPr>
              <a:t>Formation présentielle</a:t>
            </a:r>
            <a:r>
              <a:rPr lang="fr-FR" sz="1400" dirty="0"/>
              <a:t> </a:t>
            </a:r>
            <a:r>
              <a:rPr lang="fr-FR" sz="1400" b="1" dirty="0"/>
              <a:t>(révision 2017)</a:t>
            </a:r>
            <a:endParaRPr lang="fr-FR" sz="1400" dirty="0"/>
          </a:p>
          <a:p>
            <a:r>
              <a:rPr lang="fr-FR" sz="1400" u="sng" dirty="0">
                <a:hlinkClick r:id="rId19"/>
              </a:rPr>
              <a:t>L’encadrement de stages. La maîtrise de stage/le tutorat</a:t>
            </a:r>
            <a:r>
              <a:rPr lang="fr-FR" sz="1400" dirty="0"/>
              <a:t> </a:t>
            </a:r>
            <a:r>
              <a:rPr lang="fr-FR" sz="1400" b="1" dirty="0"/>
              <a:t>(révision 2018</a:t>
            </a:r>
            <a:r>
              <a:rPr lang="fr-FR" sz="1400" b="1" dirty="0" smtClean="0"/>
              <a:t>)</a:t>
            </a:r>
            <a:r>
              <a:rPr lang="fr-FR" sz="1400" dirty="0" smtClean="0"/>
              <a:t>.*</a:t>
            </a:r>
            <a:r>
              <a:rPr lang="fr-FR" sz="1400" u="sng" dirty="0">
                <a:hlinkClick r:id="rId19"/>
              </a:rPr>
              <a:t/>
            </a:r>
            <a:br>
              <a:rPr lang="fr-FR" sz="1400" u="sng" dirty="0">
                <a:hlinkClick r:id="rId19"/>
              </a:rPr>
            </a:br>
            <a:r>
              <a:rPr lang="fr-FR" sz="1400" u="sng" dirty="0" smtClean="0">
                <a:hlinkClick r:id="rId20"/>
              </a:rPr>
              <a:t>Réunion </a:t>
            </a:r>
            <a:r>
              <a:rPr lang="fr-FR" sz="1400" u="sng" dirty="0">
                <a:hlinkClick r:id="rId20"/>
              </a:rPr>
              <a:t>de revue bibliographique ou journal club</a:t>
            </a:r>
            <a:r>
              <a:rPr lang="fr-FR" sz="1400" dirty="0"/>
              <a:t> </a:t>
            </a:r>
            <a:r>
              <a:rPr lang="fr-FR" sz="1400" b="1" dirty="0"/>
              <a:t>(révision 2017)</a:t>
            </a:r>
            <a:endParaRPr lang="fr-FR" sz="1400" dirty="0"/>
          </a:p>
          <a:p>
            <a:r>
              <a:rPr lang="fr-FR" sz="1400" u="sng" dirty="0">
                <a:hlinkClick r:id="rId21"/>
              </a:rPr>
              <a:t>Simulation en santé</a:t>
            </a:r>
            <a:r>
              <a:rPr lang="fr-FR" sz="1400" dirty="0"/>
              <a:t> </a:t>
            </a:r>
            <a:r>
              <a:rPr lang="fr-FR" sz="1400" b="1" dirty="0"/>
              <a:t>(révision 2019) </a:t>
            </a:r>
            <a:endParaRPr lang="fr-FR" sz="1400" dirty="0"/>
          </a:p>
        </p:txBody>
      </p:sp>
      <p:sp>
        <p:nvSpPr>
          <p:cNvPr id="2" name="Rectangle à quatre flèches 1"/>
          <p:cNvSpPr/>
          <p:nvPr/>
        </p:nvSpPr>
        <p:spPr>
          <a:xfrm>
            <a:off x="971600" y="2806482"/>
            <a:ext cx="1440160" cy="923330"/>
          </a:xfrm>
          <a:prstGeom prst="quadArrow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 name="Rectangle 2"/>
          <p:cNvSpPr/>
          <p:nvPr/>
        </p:nvSpPr>
        <p:spPr>
          <a:xfrm>
            <a:off x="125760" y="5968614"/>
            <a:ext cx="3499674" cy="646331"/>
          </a:xfrm>
          <a:prstGeom prst="rect">
            <a:avLst/>
          </a:prstGeom>
        </p:spPr>
        <p:txBody>
          <a:bodyPr wrap="square">
            <a:spAutoFit/>
          </a:bodyPr>
          <a:lstStyle/>
          <a:p>
            <a:r>
              <a:rPr lang="fr-FR" sz="1200" i="1" dirty="0" smtClean="0"/>
              <a:t>*Méthode </a:t>
            </a:r>
            <a:r>
              <a:rPr lang="fr-FR" sz="1200" i="1" dirty="0"/>
              <a:t>qui peut aussi être valorisée en tant qu’action d’évaluation et d’amélioration des pratiques et de gestion des risques.</a:t>
            </a:r>
            <a:endParaRPr lang="fr-FR" sz="1200" dirty="0"/>
          </a:p>
        </p:txBody>
      </p:sp>
    </p:spTree>
    <p:extLst>
      <p:ext uri="{BB962C8B-B14F-4D97-AF65-F5344CB8AC3E}">
        <p14:creationId xmlns:p14="http://schemas.microsoft.com/office/powerpoint/2010/main" xmlns="" val="2570646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à coins arrondis 1"/>
          <p:cNvSpPr/>
          <p:nvPr/>
        </p:nvSpPr>
        <p:spPr>
          <a:xfrm>
            <a:off x="3563888" y="2492896"/>
            <a:ext cx="2160240" cy="936104"/>
          </a:xfrm>
          <a:prstGeom prst="roundRect">
            <a:avLst/>
          </a:prstGeom>
          <a:solidFill>
            <a:srgbClr val="FF990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fr-FR" sz="2800" b="1" dirty="0" smtClean="0">
                <a:latin typeface="Calibri" pitchFamily="34" charset="0"/>
                <a:cs typeface="Calibri" pitchFamily="34" charset="0"/>
              </a:rPr>
              <a:t>6 approches </a:t>
            </a:r>
          </a:p>
          <a:p>
            <a:pPr algn="ctr"/>
            <a:r>
              <a:rPr lang="fr-FR" sz="2800" b="1" dirty="0" smtClean="0">
                <a:latin typeface="Calibri" pitchFamily="34" charset="0"/>
                <a:cs typeface="Calibri" pitchFamily="34" charset="0"/>
              </a:rPr>
              <a:t>D’EPP</a:t>
            </a:r>
            <a:endParaRPr lang="fr-FR" sz="2800" b="1" dirty="0">
              <a:latin typeface="Calibri" pitchFamily="34" charset="0"/>
              <a:cs typeface="Calibri" pitchFamily="34" charset="0"/>
            </a:endParaRPr>
          </a:p>
        </p:txBody>
      </p:sp>
      <p:sp>
        <p:nvSpPr>
          <p:cNvPr id="3" name="Rectangle à coins arrondis 2"/>
          <p:cNvSpPr/>
          <p:nvPr/>
        </p:nvSpPr>
        <p:spPr>
          <a:xfrm>
            <a:off x="755576" y="188640"/>
            <a:ext cx="2880320" cy="194421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Calibri" pitchFamily="34" charset="0"/>
                <a:cs typeface="Calibri" pitchFamily="34" charset="0"/>
              </a:rPr>
              <a:t>COMPARAISON </a:t>
            </a:r>
          </a:p>
          <a:p>
            <a:pPr algn="ctr"/>
            <a:r>
              <a:rPr lang="fr-FR" b="1" dirty="0" smtClean="0">
                <a:latin typeface="Calibri" pitchFamily="34" charset="0"/>
                <a:cs typeface="Calibri" pitchFamily="34" charset="0"/>
              </a:rPr>
              <a:t>A UN REFERENTIEL</a:t>
            </a:r>
          </a:p>
          <a:p>
            <a:pPr algn="ctr"/>
            <a:endParaRPr lang="fr-FR" dirty="0" smtClean="0">
              <a:latin typeface="Calibri" pitchFamily="34" charset="0"/>
              <a:cs typeface="Calibri" pitchFamily="34" charset="0"/>
            </a:endParaRPr>
          </a:p>
          <a:p>
            <a:pPr>
              <a:buFont typeface="Wingdings" pitchFamily="2" charset="2"/>
              <a:buChar char="Ø"/>
            </a:pPr>
            <a:r>
              <a:rPr lang="fr-FR" sz="2400" b="1" dirty="0" smtClean="0">
                <a:solidFill>
                  <a:srgbClr val="F8F8F8"/>
                </a:solidFill>
                <a:latin typeface="Calibri" pitchFamily="34" charset="0"/>
                <a:cs typeface="Calibri" pitchFamily="34" charset="0"/>
              </a:rPr>
              <a:t>Audit clinique</a:t>
            </a:r>
          </a:p>
          <a:p>
            <a:pPr>
              <a:buFont typeface="Wingdings" pitchFamily="2" charset="2"/>
              <a:buChar char="Ø"/>
            </a:pPr>
            <a:r>
              <a:rPr lang="fr-FR" sz="1600" dirty="0" smtClean="0">
                <a:latin typeface="Calibri" pitchFamily="34" charset="0"/>
                <a:cs typeface="Calibri" pitchFamily="34" charset="0"/>
              </a:rPr>
              <a:t>Staff EPP</a:t>
            </a:r>
          </a:p>
          <a:p>
            <a:pPr>
              <a:buFont typeface="Wingdings" pitchFamily="2" charset="2"/>
              <a:buChar char="Ø"/>
            </a:pPr>
            <a:r>
              <a:rPr lang="fr-FR" sz="1600" dirty="0" smtClean="0">
                <a:latin typeface="Calibri" pitchFamily="34" charset="0"/>
                <a:cs typeface="Calibri" pitchFamily="34" charset="0"/>
              </a:rPr>
              <a:t>Revue de pertinence</a:t>
            </a:r>
            <a:endParaRPr lang="fr-FR" sz="1600" dirty="0">
              <a:latin typeface="Calibri" pitchFamily="34" charset="0"/>
              <a:cs typeface="Calibri" pitchFamily="34" charset="0"/>
            </a:endParaRPr>
          </a:p>
        </p:txBody>
      </p:sp>
      <p:sp>
        <p:nvSpPr>
          <p:cNvPr id="4" name="Rectangle à coins arrondis 3"/>
          <p:cNvSpPr/>
          <p:nvPr/>
        </p:nvSpPr>
        <p:spPr>
          <a:xfrm>
            <a:off x="5724128" y="116632"/>
            <a:ext cx="3024336" cy="201622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Calibri" pitchFamily="34" charset="0"/>
                <a:cs typeface="Calibri" pitchFamily="34" charset="0"/>
              </a:rPr>
              <a:t>PROCESSUS</a:t>
            </a:r>
          </a:p>
          <a:p>
            <a:pPr algn="ctr">
              <a:buFont typeface="Wingdings" pitchFamily="2" charset="2"/>
              <a:buChar char="Ø"/>
            </a:pPr>
            <a:endParaRPr lang="fr-FR" dirty="0" smtClean="0">
              <a:latin typeface="Calibri" pitchFamily="34" charset="0"/>
              <a:cs typeface="Calibri" pitchFamily="34" charset="0"/>
            </a:endParaRPr>
          </a:p>
          <a:p>
            <a:pPr>
              <a:buFont typeface="Wingdings" pitchFamily="2" charset="2"/>
              <a:buChar char="Ø"/>
            </a:pPr>
            <a:r>
              <a:rPr lang="fr-FR" sz="1600" dirty="0" smtClean="0">
                <a:latin typeface="Calibri" pitchFamily="34" charset="0"/>
                <a:cs typeface="Calibri" pitchFamily="34" charset="0"/>
              </a:rPr>
              <a:t> Chemin Clinique</a:t>
            </a:r>
          </a:p>
          <a:p>
            <a:pPr>
              <a:buFont typeface="Wingdings" pitchFamily="2" charset="2"/>
              <a:buChar char="Ø"/>
            </a:pPr>
            <a:r>
              <a:rPr lang="fr-FR" sz="1600" dirty="0" smtClean="0">
                <a:latin typeface="Calibri" pitchFamily="34" charset="0"/>
                <a:cs typeface="Calibri" pitchFamily="34" charset="0"/>
              </a:rPr>
              <a:t> Programme Amélioration Qualité (PAQ)</a:t>
            </a:r>
          </a:p>
          <a:p>
            <a:pPr>
              <a:buFont typeface="Wingdings" pitchFamily="2" charset="2"/>
              <a:buChar char="Ø"/>
            </a:pPr>
            <a:r>
              <a:rPr lang="fr-FR" sz="1600" dirty="0" smtClean="0">
                <a:latin typeface="Calibri" pitchFamily="34" charset="0"/>
                <a:cs typeface="Calibri" pitchFamily="34" charset="0"/>
              </a:rPr>
              <a:t> Patient traceur</a:t>
            </a:r>
            <a:endParaRPr lang="fr-FR" sz="1600" dirty="0">
              <a:latin typeface="Calibri" pitchFamily="34" charset="0"/>
              <a:cs typeface="Calibri" pitchFamily="34" charset="0"/>
            </a:endParaRPr>
          </a:p>
        </p:txBody>
      </p:sp>
      <p:sp>
        <p:nvSpPr>
          <p:cNvPr id="5" name="Rectangle à coins arrondis 4"/>
          <p:cNvSpPr/>
          <p:nvPr/>
        </p:nvSpPr>
        <p:spPr>
          <a:xfrm>
            <a:off x="323528" y="2492896"/>
            <a:ext cx="2880320" cy="158417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Calibri" pitchFamily="34" charset="0"/>
                <a:cs typeface="Calibri" pitchFamily="34" charset="0"/>
              </a:rPr>
              <a:t>PROBLEMES</a:t>
            </a:r>
          </a:p>
          <a:p>
            <a:pPr algn="ctr"/>
            <a:endParaRPr lang="fr-FR" dirty="0" smtClean="0">
              <a:latin typeface="Calibri" pitchFamily="34" charset="0"/>
              <a:cs typeface="Calibri" pitchFamily="34" charset="0"/>
            </a:endParaRPr>
          </a:p>
          <a:p>
            <a:pPr>
              <a:buFont typeface="Wingdings" pitchFamily="2" charset="2"/>
              <a:buChar char="Ø"/>
            </a:pPr>
            <a:r>
              <a:rPr lang="fr-FR" sz="1600" dirty="0" smtClean="0">
                <a:latin typeface="Calibri" pitchFamily="34" charset="0"/>
                <a:cs typeface="Calibri" pitchFamily="34" charset="0"/>
              </a:rPr>
              <a:t>Revue </a:t>
            </a:r>
            <a:r>
              <a:rPr lang="fr-FR" sz="1600" dirty="0" err="1" smtClean="0">
                <a:latin typeface="Calibri" pitchFamily="34" charset="0"/>
                <a:cs typeface="Calibri" pitchFamily="34" charset="0"/>
              </a:rPr>
              <a:t>Morbi</a:t>
            </a:r>
            <a:r>
              <a:rPr lang="fr-FR" sz="1600" dirty="0" smtClean="0">
                <a:latin typeface="Calibri" pitchFamily="34" charset="0"/>
                <a:cs typeface="Calibri" pitchFamily="34" charset="0"/>
              </a:rPr>
              <a:t>-Mortalité</a:t>
            </a:r>
          </a:p>
          <a:p>
            <a:pPr>
              <a:buFont typeface="Wingdings" pitchFamily="2" charset="2"/>
              <a:buChar char="Ø"/>
            </a:pPr>
            <a:r>
              <a:rPr lang="fr-FR" sz="1600" dirty="0" smtClean="0">
                <a:latin typeface="Calibri" pitchFamily="34" charset="0"/>
                <a:cs typeface="Calibri" pitchFamily="34" charset="0"/>
              </a:rPr>
              <a:t>CREX</a:t>
            </a:r>
          </a:p>
        </p:txBody>
      </p:sp>
      <p:sp>
        <p:nvSpPr>
          <p:cNvPr id="6" name="Rectangle à coins arrondis 5"/>
          <p:cNvSpPr/>
          <p:nvPr/>
        </p:nvSpPr>
        <p:spPr>
          <a:xfrm>
            <a:off x="6084168" y="2636912"/>
            <a:ext cx="2880320" cy="129614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Calibri" pitchFamily="34" charset="0"/>
                <a:cs typeface="Calibri" pitchFamily="34" charset="0"/>
              </a:rPr>
              <a:t>SUIVI PAR INDICATEUR</a:t>
            </a:r>
          </a:p>
          <a:p>
            <a:pPr algn="ctr"/>
            <a:r>
              <a:rPr lang="fr-FR" b="1" dirty="0" smtClean="0">
                <a:latin typeface="Calibri" pitchFamily="34" charset="0"/>
                <a:cs typeface="Calibri" pitchFamily="34" charset="0"/>
              </a:rPr>
              <a:t>« ICHSA » « ISO –ORTHO »</a:t>
            </a:r>
            <a:endParaRPr lang="fr-FR" dirty="0">
              <a:latin typeface="Calibri" pitchFamily="34" charset="0"/>
              <a:cs typeface="Calibri" pitchFamily="34" charset="0"/>
            </a:endParaRPr>
          </a:p>
        </p:txBody>
      </p:sp>
      <p:sp>
        <p:nvSpPr>
          <p:cNvPr id="7" name="Rectangle à coins arrondis 6"/>
          <p:cNvSpPr/>
          <p:nvPr/>
        </p:nvSpPr>
        <p:spPr>
          <a:xfrm>
            <a:off x="1115616" y="4725144"/>
            <a:ext cx="3456384" cy="15121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Calibri" pitchFamily="34" charset="0"/>
                <a:cs typeface="Calibri" pitchFamily="34" charset="0"/>
              </a:rPr>
              <a:t>SPECIFIQUES</a:t>
            </a:r>
          </a:p>
          <a:p>
            <a:pPr>
              <a:buFont typeface="Wingdings" pitchFamily="2" charset="2"/>
              <a:buChar char="Ø"/>
            </a:pPr>
            <a:r>
              <a:rPr lang="fr-FR" sz="1600" dirty="0" smtClean="0">
                <a:latin typeface="Calibri" pitchFamily="34" charset="0"/>
                <a:cs typeface="Calibri" pitchFamily="34" charset="0"/>
              </a:rPr>
              <a:t>Réunion de Concertation Pluridisciplinaire (RCP)</a:t>
            </a:r>
          </a:p>
          <a:p>
            <a:pPr>
              <a:buFont typeface="Wingdings" pitchFamily="2" charset="2"/>
              <a:buChar char="Ø"/>
            </a:pPr>
            <a:r>
              <a:rPr lang="fr-FR" sz="1600" dirty="0" smtClean="0">
                <a:latin typeface="Calibri" pitchFamily="34" charset="0"/>
                <a:cs typeface="Calibri" pitchFamily="34" charset="0"/>
              </a:rPr>
              <a:t>Programme d’Education Thérapeutique (ETP)</a:t>
            </a:r>
          </a:p>
        </p:txBody>
      </p:sp>
      <p:sp>
        <p:nvSpPr>
          <p:cNvPr id="8" name="Rectangle à coins arrondis 7"/>
          <p:cNvSpPr/>
          <p:nvPr/>
        </p:nvSpPr>
        <p:spPr>
          <a:xfrm>
            <a:off x="5652120" y="4509120"/>
            <a:ext cx="2880320" cy="129614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latin typeface="Calibri" pitchFamily="34" charset="0"/>
                <a:cs typeface="Calibri" pitchFamily="34" charset="0"/>
              </a:rPr>
              <a:t>EVALUATIVES</a:t>
            </a:r>
          </a:p>
          <a:p>
            <a:pPr>
              <a:buFont typeface="Wingdings" pitchFamily="2" charset="2"/>
              <a:buChar char="Ø"/>
            </a:pPr>
            <a:r>
              <a:rPr lang="fr-FR" sz="1600" dirty="0" smtClean="0">
                <a:latin typeface="Calibri" pitchFamily="34" charset="0"/>
                <a:cs typeface="Calibri" pitchFamily="34" charset="0"/>
              </a:rPr>
              <a:t>Registre, Base de données, Epidémiologie</a:t>
            </a:r>
            <a:endParaRPr lang="fr-FR" sz="1600" dirty="0">
              <a:latin typeface="Calibri" pitchFamily="34" charset="0"/>
              <a:cs typeface="Calibri" pitchFamily="34" charset="0"/>
            </a:endParaRPr>
          </a:p>
        </p:txBody>
      </p:sp>
      <p:cxnSp>
        <p:nvCxnSpPr>
          <p:cNvPr id="10" name="Connecteur droit 9"/>
          <p:cNvCxnSpPr/>
          <p:nvPr/>
        </p:nvCxnSpPr>
        <p:spPr>
          <a:xfrm flipH="1" flipV="1">
            <a:off x="3491880" y="2132856"/>
            <a:ext cx="216024"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flipH="1">
            <a:off x="3203848" y="299695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flipH="1">
            <a:off x="3779912" y="3501008"/>
            <a:ext cx="432048" cy="1224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5364088" y="3573016"/>
            <a:ext cx="576064" cy="936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17"/>
          <p:cNvCxnSpPr>
            <a:endCxn id="6" idx="1"/>
          </p:cNvCxnSpPr>
          <p:nvPr/>
        </p:nvCxnSpPr>
        <p:spPr>
          <a:xfrm>
            <a:off x="5724128" y="3212976"/>
            <a:ext cx="36004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flipV="1">
            <a:off x="5364088" y="1988840"/>
            <a:ext cx="432048" cy="43204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checke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sz="3200" b="1" dirty="0" smtClean="0">
                <a:solidFill>
                  <a:schemeClr val="bg1"/>
                </a:solidFill>
                <a:latin typeface="Calibri" pitchFamily="34" charset="0"/>
                <a:cs typeface="Calibri" pitchFamily="34" charset="0"/>
              </a:rPr>
              <a:t>En pratique  : Une démarche EPP  c’est …</a:t>
            </a:r>
            <a:endParaRPr lang="fr-FR" dirty="0">
              <a:solidFill>
                <a:schemeClr val="bg1"/>
              </a:solidFill>
            </a:endParaRPr>
          </a:p>
        </p:txBody>
      </p:sp>
      <p:sp>
        <p:nvSpPr>
          <p:cNvPr id="4" name="Espace réservé du contenu 2"/>
          <p:cNvSpPr txBox="1">
            <a:spLocks/>
          </p:cNvSpPr>
          <p:nvPr/>
        </p:nvSpPr>
        <p:spPr>
          <a:xfrm>
            <a:off x="382960" y="764704"/>
            <a:ext cx="8229600" cy="936104"/>
          </a:xfrm>
          <a:prstGeom prst="rect">
            <a:avLst/>
          </a:prstGeom>
        </p:spPr>
        <p:txBody>
          <a:bodyPr>
            <a:no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2800" b="1" i="0" u="sng" strike="noStrike" kern="0" cap="none" spc="0" normalizeH="0" baseline="0" noProof="0" dirty="0" smtClean="0">
                <a:ln>
                  <a:noFill/>
                </a:ln>
                <a:solidFill>
                  <a:srgbClr val="002060"/>
                </a:solidFill>
                <a:effectLst/>
                <a:uLnTx/>
                <a:uFillTx/>
                <a:latin typeface="Calibri" pitchFamily="34" charset="0"/>
                <a:cs typeface="Calibri" pitchFamily="34" charset="0"/>
              </a:rPr>
              <a:t>Analyse d’une pratique professionnelle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2000" b="1" i="0" strike="noStrike" kern="0" cap="none" spc="0" normalizeH="0" baseline="0" noProof="0" dirty="0" smtClean="0">
                <a:ln>
                  <a:noFill/>
                </a:ln>
                <a:solidFill>
                  <a:srgbClr val="002060"/>
                </a:solidFill>
                <a:effectLst/>
                <a:uLnTx/>
                <a:uFillTx/>
                <a:latin typeface="Calibri" pitchFamily="34" charset="0"/>
                <a:cs typeface="Calibri" pitchFamily="34" charset="0"/>
              </a:rPr>
              <a:t>médicale ou paramédicale ou pluri-professionnelles</a:t>
            </a:r>
          </a:p>
          <a:p>
            <a:pPr marL="0" marR="0" lvl="1" indent="0" algn="l" defTabSz="914400" rtl="0" eaLnBrk="1" fontAlgn="base" latinLnBrk="0" hangingPunct="1">
              <a:lnSpc>
                <a:spcPct val="100000"/>
              </a:lnSpc>
              <a:spcBef>
                <a:spcPct val="20000"/>
              </a:spcBef>
              <a:spcAft>
                <a:spcPct val="0"/>
              </a:spcAft>
              <a:buClrTx/>
              <a:buSzTx/>
              <a:buFontTx/>
              <a:buNone/>
              <a:tabLst/>
              <a:defRPr/>
            </a:pPr>
            <a:r>
              <a:rPr kumimoji="0" lang="fr-FR" sz="900" b="0" i="0" u="none" strike="noStrike" kern="0" cap="none" spc="0" normalizeH="0" baseline="0" noProof="0" dirty="0" smtClean="0">
                <a:ln>
                  <a:noFill/>
                </a:ln>
                <a:solidFill>
                  <a:schemeClr val="accent6">
                    <a:lumMod val="50000"/>
                  </a:schemeClr>
                </a:solidFill>
                <a:effectLst/>
                <a:uLnTx/>
                <a:uFillTx/>
                <a:latin typeface="Calibri" pitchFamily="34" charset="0"/>
                <a:cs typeface="Calibri" pitchFamily="34" charset="0"/>
              </a:rPr>
              <a:t>	</a:t>
            </a:r>
            <a:endParaRPr kumimoji="0" lang="fr-FR" sz="800" b="0" i="0" u="none" strike="noStrike" kern="0" cap="none" spc="0" normalizeH="0" baseline="0" noProof="0" dirty="0">
              <a:ln>
                <a:noFill/>
              </a:ln>
              <a:solidFill>
                <a:schemeClr val="accent6">
                  <a:lumMod val="50000"/>
                </a:schemeClr>
              </a:solidFill>
              <a:effectLst/>
              <a:uLnTx/>
              <a:uFillTx/>
              <a:latin typeface="Calibri" pitchFamily="34" charset="0"/>
              <a:cs typeface="Calibri" pitchFamily="34" charset="0"/>
            </a:endParaRPr>
          </a:p>
        </p:txBody>
      </p:sp>
      <p:sp>
        <p:nvSpPr>
          <p:cNvPr id="5" name="ZoneTexte 4"/>
          <p:cNvSpPr txBox="1"/>
          <p:nvPr/>
        </p:nvSpPr>
        <p:spPr>
          <a:xfrm>
            <a:off x="323528" y="1844824"/>
            <a:ext cx="8727699" cy="4154984"/>
          </a:xfrm>
          <a:prstGeom prst="rect">
            <a:avLst/>
          </a:prstGeom>
          <a:noFill/>
        </p:spPr>
        <p:txBody>
          <a:bodyPr wrap="square" rtlCol="0">
            <a:spAutoFit/>
          </a:bodyPr>
          <a:lstStyle/>
          <a:p>
            <a:pPr marL="0" lvl="1" indent="0">
              <a:buNone/>
            </a:pPr>
            <a:r>
              <a:rPr lang="fr-FR" sz="2200" b="1" dirty="0" smtClean="0">
                <a:solidFill>
                  <a:srgbClr val="002060"/>
                </a:solidFill>
                <a:latin typeface="Calibri" pitchFamily="34" charset="0"/>
                <a:cs typeface="Calibri" pitchFamily="34" charset="0"/>
              </a:rPr>
              <a:t>1-Comparaison</a:t>
            </a:r>
            <a:r>
              <a:rPr lang="fr-FR" sz="2200" dirty="0" smtClean="0">
                <a:solidFill>
                  <a:srgbClr val="002060"/>
                </a:solidFill>
                <a:latin typeface="Calibri" pitchFamily="34" charset="0"/>
                <a:cs typeface="Calibri" pitchFamily="34" charset="0"/>
              </a:rPr>
              <a:t> de la pratique « réelle » sur « le terrain » avec un référentiel dit de « bonne pratique »</a:t>
            </a:r>
          </a:p>
          <a:p>
            <a:pPr marL="400050" lvl="1" indent="-400050">
              <a:buNone/>
            </a:pPr>
            <a:endParaRPr lang="fr-FR" sz="2200" dirty="0" smtClean="0">
              <a:solidFill>
                <a:srgbClr val="002060"/>
              </a:solidFill>
              <a:latin typeface="Calibri" pitchFamily="34" charset="0"/>
              <a:cs typeface="Calibri" pitchFamily="34" charset="0"/>
            </a:endParaRPr>
          </a:p>
          <a:p>
            <a:pPr marL="0" lvl="1" indent="0">
              <a:buNone/>
            </a:pPr>
            <a:r>
              <a:rPr lang="fr-FR" sz="2200" b="1" dirty="0" smtClean="0">
                <a:solidFill>
                  <a:srgbClr val="002060"/>
                </a:solidFill>
                <a:latin typeface="Calibri" pitchFamily="34" charset="0"/>
                <a:cs typeface="Calibri" pitchFamily="34" charset="0"/>
              </a:rPr>
              <a:t>2-Mesure des écarts </a:t>
            </a:r>
            <a:r>
              <a:rPr lang="fr-FR" sz="2200" dirty="0" smtClean="0">
                <a:solidFill>
                  <a:srgbClr val="002060"/>
                </a:solidFill>
                <a:latin typeface="Calibri" pitchFamily="34" charset="0"/>
                <a:cs typeface="Calibri" pitchFamily="34" charset="0"/>
              </a:rPr>
              <a:t>entre la pratique « terrain » et la « bonne pratique »</a:t>
            </a:r>
          </a:p>
          <a:p>
            <a:pPr marL="0" lvl="1" indent="0">
              <a:buNone/>
            </a:pPr>
            <a:endParaRPr lang="fr-FR" sz="2200" dirty="0" smtClean="0">
              <a:solidFill>
                <a:srgbClr val="002060"/>
              </a:solidFill>
              <a:latin typeface="Calibri" pitchFamily="34" charset="0"/>
              <a:cs typeface="Calibri" pitchFamily="34" charset="0"/>
            </a:endParaRPr>
          </a:p>
          <a:p>
            <a:pPr marL="0" lvl="1" indent="0">
              <a:buNone/>
            </a:pPr>
            <a:r>
              <a:rPr lang="fr-FR" sz="2200" b="1" dirty="0" smtClean="0">
                <a:solidFill>
                  <a:srgbClr val="002060"/>
                </a:solidFill>
                <a:latin typeface="Calibri" pitchFamily="34" charset="0"/>
                <a:cs typeface="Calibri" pitchFamily="34" charset="0"/>
              </a:rPr>
              <a:t>3-Analyse de ces écarts </a:t>
            </a:r>
            <a:r>
              <a:rPr lang="fr-FR" sz="2200" dirty="0" smtClean="0">
                <a:solidFill>
                  <a:srgbClr val="002060"/>
                </a:solidFill>
                <a:latin typeface="Calibri" pitchFamily="34" charset="0"/>
                <a:cs typeface="Calibri" pitchFamily="34" charset="0"/>
              </a:rPr>
              <a:t>(organisationnels, compétence, matériel...)</a:t>
            </a:r>
          </a:p>
          <a:p>
            <a:pPr marL="0" lvl="1" indent="0">
              <a:buNone/>
            </a:pPr>
            <a:endParaRPr lang="fr-FR" sz="2200" dirty="0" smtClean="0">
              <a:solidFill>
                <a:srgbClr val="002060"/>
              </a:solidFill>
              <a:latin typeface="Calibri" pitchFamily="34" charset="0"/>
              <a:cs typeface="Calibri" pitchFamily="34" charset="0"/>
            </a:endParaRPr>
          </a:p>
          <a:p>
            <a:pPr marL="0" lvl="1" indent="0">
              <a:buNone/>
            </a:pPr>
            <a:r>
              <a:rPr lang="fr-FR" sz="2200" b="1" dirty="0" smtClean="0">
                <a:solidFill>
                  <a:srgbClr val="002060"/>
                </a:solidFill>
                <a:latin typeface="Calibri" pitchFamily="34" charset="0"/>
                <a:cs typeface="Calibri" pitchFamily="34" charset="0"/>
              </a:rPr>
              <a:t>4-Mise en place d’action(s) d’amélioration </a:t>
            </a:r>
            <a:r>
              <a:rPr lang="fr-FR" sz="2200" dirty="0" smtClean="0">
                <a:solidFill>
                  <a:srgbClr val="002060"/>
                </a:solidFill>
                <a:latin typeface="Calibri" pitchFamily="34" charset="0"/>
                <a:cs typeface="Calibri" pitchFamily="34" charset="0"/>
              </a:rPr>
              <a:t>(formation, procédure, etc.)</a:t>
            </a:r>
          </a:p>
          <a:p>
            <a:pPr marL="0" lvl="1" indent="0">
              <a:buNone/>
            </a:pPr>
            <a:endParaRPr lang="fr-FR" sz="2200" dirty="0" smtClean="0">
              <a:solidFill>
                <a:srgbClr val="002060"/>
              </a:solidFill>
              <a:latin typeface="Calibri" pitchFamily="34" charset="0"/>
              <a:cs typeface="Calibri" pitchFamily="34" charset="0"/>
            </a:endParaRPr>
          </a:p>
          <a:p>
            <a:pPr marL="0" lvl="1" indent="0">
              <a:buNone/>
            </a:pPr>
            <a:r>
              <a:rPr lang="fr-FR" sz="2200" b="1" dirty="0" smtClean="0">
                <a:solidFill>
                  <a:srgbClr val="002060"/>
                </a:solidFill>
                <a:latin typeface="Calibri" pitchFamily="34" charset="0"/>
                <a:cs typeface="Calibri" pitchFamily="34" charset="0"/>
              </a:rPr>
              <a:t>5-Mesure de l’impact de ces actions sur la pratique </a:t>
            </a:r>
            <a:r>
              <a:rPr lang="fr-FR" sz="2200" dirty="0" smtClean="0">
                <a:solidFill>
                  <a:srgbClr val="002060"/>
                </a:solidFill>
                <a:latin typeface="Calibri" pitchFamily="34" charset="0"/>
                <a:cs typeface="Calibri" pitchFamily="34" charset="0"/>
              </a:rPr>
              <a:t>(suivi indicateur, nouvel audit etc.)</a:t>
            </a:r>
          </a:p>
          <a:p>
            <a:endParaRPr lang="fr-FR" sz="2200" dirty="0">
              <a:solidFill>
                <a:srgbClr val="002060"/>
              </a:solidFill>
              <a:latin typeface="Calibri" pitchFamily="34" charset="0"/>
              <a:cs typeface="Calibri" pitchFamily="34" charset="0"/>
            </a:endParaRPr>
          </a:p>
        </p:txBody>
      </p:sp>
    </p:spTree>
  </p:cSld>
  <p:clrMapOvr>
    <a:masterClrMapping/>
  </p:clrMapOvr>
  <p:transition>
    <p:checke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subTitle" idx="1"/>
          </p:nvPr>
        </p:nvSpPr>
        <p:spPr>
          <a:xfrm>
            <a:off x="645332" y="1062273"/>
            <a:ext cx="8391164" cy="2222711"/>
          </a:xfrm>
        </p:spPr>
        <p:txBody>
          <a:bodyPr>
            <a:normAutofit fontScale="70000" lnSpcReduction="20000"/>
          </a:bodyPr>
          <a:lstStyle/>
          <a:p>
            <a:pPr marL="457200" indent="-457200" algn="l">
              <a:buFont typeface="+mj-lt"/>
              <a:buAutoNum type="arabicPeriod"/>
            </a:pPr>
            <a:endParaRPr lang="fr-FR" sz="2000" b="1" dirty="0" smtClean="0">
              <a:solidFill>
                <a:srgbClr val="FF6600"/>
              </a:solidFill>
              <a:latin typeface="Calibri" pitchFamily="34" charset="0"/>
              <a:cs typeface="Calibri" pitchFamily="34" charset="0"/>
            </a:endParaRPr>
          </a:p>
          <a:p>
            <a:pPr marL="457200" indent="-457200" algn="l">
              <a:buClrTx/>
              <a:buFont typeface="+mj-lt"/>
              <a:buAutoNum type="arabicPeriod"/>
            </a:pPr>
            <a:r>
              <a:rPr lang="fr-FR" sz="2900" b="1" dirty="0" smtClean="0">
                <a:solidFill>
                  <a:srgbClr val="FF6600"/>
                </a:solidFill>
                <a:latin typeface="Calibri" pitchFamily="34" charset="0"/>
                <a:cs typeface="Calibri" pitchFamily="34" charset="0"/>
              </a:rPr>
              <a:t>Planifier</a:t>
            </a:r>
            <a:r>
              <a:rPr lang="fr-FR" sz="2900" dirty="0" smtClean="0">
                <a:latin typeface="Calibri" pitchFamily="34" charset="0"/>
                <a:cs typeface="Calibri" pitchFamily="34" charset="0"/>
              </a:rPr>
              <a:t> : </a:t>
            </a:r>
            <a:r>
              <a:rPr lang="fr-FR" sz="2900" dirty="0" smtClean="0">
                <a:solidFill>
                  <a:srgbClr val="002060"/>
                </a:solidFill>
                <a:latin typeface="Calibri" pitchFamily="34" charset="0"/>
                <a:cs typeface="Calibri" pitchFamily="34" charset="0"/>
              </a:rPr>
              <a:t>choisir un thème - fixer les objectifs – identifier le référentiel</a:t>
            </a:r>
          </a:p>
          <a:p>
            <a:pPr marL="457200" indent="-457200" algn="l">
              <a:buClrTx/>
              <a:buNone/>
            </a:pPr>
            <a:r>
              <a:rPr lang="fr-FR" sz="2900" dirty="0" smtClean="0">
                <a:solidFill>
                  <a:srgbClr val="002060"/>
                </a:solidFill>
                <a:latin typeface="Calibri" pitchFamily="34" charset="0"/>
                <a:cs typeface="Calibri" pitchFamily="34" charset="0"/>
              </a:rPr>
              <a:t>scientifique </a:t>
            </a:r>
            <a:r>
              <a:rPr lang="fr-FR" sz="2900" b="1" dirty="0" smtClean="0">
                <a:solidFill>
                  <a:srgbClr val="002060"/>
                </a:solidFill>
                <a:latin typeface="Calibri" pitchFamily="34" charset="0"/>
                <a:cs typeface="Calibri" pitchFamily="34" charset="0"/>
              </a:rPr>
              <a:t>– choisir la méthode d’évaluation</a:t>
            </a:r>
          </a:p>
          <a:p>
            <a:pPr marL="457200" indent="-457200" algn="l">
              <a:buClrTx/>
              <a:buFont typeface="+mj-lt"/>
              <a:buAutoNum type="arabicPeriod" startAt="2"/>
            </a:pPr>
            <a:r>
              <a:rPr lang="fr-FR" sz="2900" b="1" dirty="0" smtClean="0">
                <a:solidFill>
                  <a:srgbClr val="FF6600"/>
                </a:solidFill>
                <a:latin typeface="Calibri" pitchFamily="34" charset="0"/>
                <a:cs typeface="Calibri" pitchFamily="34" charset="0"/>
              </a:rPr>
              <a:t>Faire</a:t>
            </a:r>
            <a:r>
              <a:rPr lang="fr-FR" sz="2900" dirty="0" smtClean="0">
                <a:latin typeface="Calibri" pitchFamily="34" charset="0"/>
                <a:cs typeface="Calibri" pitchFamily="34" charset="0"/>
              </a:rPr>
              <a:t> : </a:t>
            </a:r>
            <a:r>
              <a:rPr lang="fr-FR" sz="2900" dirty="0" smtClean="0">
                <a:solidFill>
                  <a:srgbClr val="002060"/>
                </a:solidFill>
                <a:latin typeface="Calibri" pitchFamily="34" charset="0"/>
                <a:cs typeface="Calibri" pitchFamily="34" charset="0"/>
              </a:rPr>
              <a:t>observer la pratique</a:t>
            </a:r>
          </a:p>
          <a:p>
            <a:pPr marL="457200" indent="-457200" algn="l">
              <a:buClrTx/>
              <a:buFont typeface="+mj-lt"/>
              <a:buAutoNum type="arabicPeriod" startAt="2"/>
            </a:pPr>
            <a:r>
              <a:rPr lang="fr-FR" sz="2900" b="1" dirty="0" smtClean="0">
                <a:solidFill>
                  <a:srgbClr val="FF6600"/>
                </a:solidFill>
                <a:latin typeface="Calibri" pitchFamily="34" charset="0"/>
                <a:cs typeface="Calibri" pitchFamily="34" charset="0"/>
              </a:rPr>
              <a:t>Analyser</a:t>
            </a:r>
            <a:r>
              <a:rPr lang="fr-FR" sz="2900" dirty="0" smtClean="0">
                <a:latin typeface="Calibri" pitchFamily="34" charset="0"/>
                <a:cs typeface="Calibri" pitchFamily="34" charset="0"/>
              </a:rPr>
              <a:t>  : </a:t>
            </a:r>
            <a:r>
              <a:rPr lang="fr-FR" sz="2900" dirty="0" smtClean="0">
                <a:solidFill>
                  <a:srgbClr val="002060"/>
                </a:solidFill>
                <a:latin typeface="Calibri" pitchFamily="34" charset="0"/>
                <a:cs typeface="Calibri" pitchFamily="34" charset="0"/>
              </a:rPr>
              <a:t>comparer</a:t>
            </a:r>
          </a:p>
          <a:p>
            <a:pPr marL="457200" indent="-457200" algn="l">
              <a:buClrTx/>
              <a:buFont typeface="+mj-lt"/>
              <a:buAutoNum type="arabicPeriod" startAt="2"/>
            </a:pPr>
            <a:r>
              <a:rPr lang="fr-FR" sz="2900" b="1" dirty="0" smtClean="0">
                <a:solidFill>
                  <a:srgbClr val="FF6600"/>
                </a:solidFill>
                <a:latin typeface="Calibri" pitchFamily="34" charset="0"/>
                <a:cs typeface="Calibri" pitchFamily="34" charset="0"/>
              </a:rPr>
              <a:t>Améliorer</a:t>
            </a:r>
            <a:r>
              <a:rPr lang="fr-FR" sz="2900" dirty="0" smtClean="0">
                <a:latin typeface="Calibri" pitchFamily="34" charset="0"/>
                <a:cs typeface="Calibri" pitchFamily="34" charset="0"/>
              </a:rPr>
              <a:t>  :  </a:t>
            </a:r>
            <a:r>
              <a:rPr lang="fr-FR" sz="2900" dirty="0" smtClean="0">
                <a:solidFill>
                  <a:srgbClr val="002060"/>
                </a:solidFill>
                <a:latin typeface="Calibri" pitchFamily="34" charset="0"/>
                <a:cs typeface="Calibri" pitchFamily="34" charset="0"/>
              </a:rPr>
              <a:t>réduire les écarts – plan d’actions - réévaluation</a:t>
            </a:r>
          </a:p>
          <a:p>
            <a:pPr algn="l">
              <a:lnSpc>
                <a:spcPct val="90000"/>
              </a:lnSpc>
              <a:buNone/>
            </a:pPr>
            <a:endParaRPr lang="fr-FR" sz="2000" dirty="0" smtClean="0">
              <a:latin typeface="Calibri" pitchFamily="34" charset="0"/>
              <a:cs typeface="Calibri" pitchFamily="34" charset="0"/>
            </a:endParaRPr>
          </a:p>
          <a:p>
            <a:pPr algn="l">
              <a:buNone/>
            </a:pPr>
            <a:endParaRPr lang="fr-FR" sz="2000" dirty="0">
              <a:latin typeface="Calibri" pitchFamily="34" charset="0"/>
              <a:cs typeface="Calibri" pitchFamily="34" charset="0"/>
            </a:endParaRPr>
          </a:p>
        </p:txBody>
      </p:sp>
      <p:sp>
        <p:nvSpPr>
          <p:cNvPr id="2" name="Titre 1"/>
          <p:cNvSpPr>
            <a:spLocks noGrp="1"/>
          </p:cNvSpPr>
          <p:nvPr>
            <p:ph type="ctrTitle" idx="4294967295"/>
          </p:nvPr>
        </p:nvSpPr>
        <p:spPr>
          <a:xfrm>
            <a:off x="611560" y="1"/>
            <a:ext cx="7772400" cy="476671"/>
          </a:xfrm>
        </p:spPr>
        <p:txBody>
          <a:bodyPr>
            <a:normAutofit fontScale="90000"/>
          </a:bodyPr>
          <a:lstStyle/>
          <a:p>
            <a:r>
              <a:rPr lang="fr-FR" sz="4000" b="1" dirty="0" smtClean="0">
                <a:solidFill>
                  <a:schemeClr val="bg1"/>
                </a:solidFill>
                <a:latin typeface="Calibri" pitchFamily="34" charset="0"/>
                <a:cs typeface="Calibri" pitchFamily="34" charset="0"/>
              </a:rPr>
              <a:t>Le modèle de l’EPP</a:t>
            </a:r>
            <a:endParaRPr lang="fr-FR" sz="4000" dirty="0">
              <a:solidFill>
                <a:schemeClr val="bg1"/>
              </a:solidFill>
            </a:endParaRPr>
          </a:p>
        </p:txBody>
      </p:sp>
      <p:pic>
        <p:nvPicPr>
          <p:cNvPr id="4" name="Picture 2" descr="C:\Users\dr22021\Desktop\roue_qualite_big.gif"/>
          <p:cNvPicPr>
            <a:picLocks noChangeAspect="1" noChangeArrowheads="1"/>
          </p:cNvPicPr>
          <p:nvPr/>
        </p:nvPicPr>
        <p:blipFill>
          <a:blip r:embed="rId2" cstate="print"/>
          <a:srcRect/>
          <a:stretch>
            <a:fillRect/>
          </a:stretch>
        </p:blipFill>
        <p:spPr bwMode="auto">
          <a:xfrm>
            <a:off x="5796136" y="4005064"/>
            <a:ext cx="3134122" cy="2604804"/>
          </a:xfrm>
          <a:prstGeom prst="rect">
            <a:avLst/>
          </a:prstGeom>
          <a:noFill/>
        </p:spPr>
      </p:pic>
      <p:sp>
        <p:nvSpPr>
          <p:cNvPr id="5" name="ZoneTexte 4"/>
          <p:cNvSpPr txBox="1"/>
          <p:nvPr/>
        </p:nvSpPr>
        <p:spPr>
          <a:xfrm>
            <a:off x="5764658" y="3272978"/>
            <a:ext cx="2983806" cy="523220"/>
          </a:xfrm>
          <a:prstGeom prst="rect">
            <a:avLst/>
          </a:prstGeom>
          <a:noFill/>
        </p:spPr>
        <p:txBody>
          <a:bodyPr wrap="square" rtlCol="0">
            <a:spAutoFit/>
          </a:bodyPr>
          <a:lstStyle/>
          <a:p>
            <a:r>
              <a:rPr lang="fr-FR" sz="2800" b="1" dirty="0" smtClean="0">
                <a:solidFill>
                  <a:srgbClr val="FF6600"/>
                </a:solidFill>
                <a:latin typeface="Calibri" pitchFamily="34" charset="0"/>
                <a:cs typeface="Calibri" pitchFamily="34" charset="0"/>
              </a:rPr>
              <a:t>Roue de Deming</a:t>
            </a:r>
            <a:endParaRPr lang="fr-FR" sz="2800" b="1" dirty="0">
              <a:solidFill>
                <a:srgbClr val="FF6600"/>
              </a:solidFill>
              <a:latin typeface="Calibri" pitchFamily="34" charset="0"/>
              <a:cs typeface="Calibri" pitchFamily="34" charset="0"/>
            </a:endParaRPr>
          </a:p>
        </p:txBody>
      </p:sp>
      <p:sp>
        <p:nvSpPr>
          <p:cNvPr id="6" name="ZoneTexte 5"/>
          <p:cNvSpPr txBox="1"/>
          <p:nvPr/>
        </p:nvSpPr>
        <p:spPr>
          <a:xfrm>
            <a:off x="611560" y="3039343"/>
            <a:ext cx="4824536" cy="923330"/>
          </a:xfrm>
          <a:prstGeom prst="rect">
            <a:avLst/>
          </a:prstGeom>
          <a:solidFill>
            <a:srgbClr val="FF6600"/>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b="1" dirty="0" smtClean="0">
                <a:solidFill>
                  <a:schemeClr val="bg1"/>
                </a:solidFill>
                <a:latin typeface="Calibri" pitchFamily="34" charset="0"/>
                <a:cs typeface="Calibri" pitchFamily="34" charset="0"/>
              </a:rPr>
              <a:t>Plusieurs méthodes proposées par la HAS </a:t>
            </a:r>
          </a:p>
          <a:p>
            <a:r>
              <a:rPr lang="fr-FR" b="1" dirty="0" smtClean="0">
                <a:solidFill>
                  <a:schemeClr val="bg1"/>
                </a:solidFill>
                <a:latin typeface="Calibri" pitchFamily="34" charset="0"/>
                <a:cs typeface="Calibri" pitchFamily="34" charset="0"/>
              </a:rPr>
              <a:t>ET</a:t>
            </a:r>
          </a:p>
          <a:p>
            <a:r>
              <a:rPr lang="fr-FR" b="1" dirty="0" smtClean="0">
                <a:solidFill>
                  <a:schemeClr val="bg1"/>
                </a:solidFill>
                <a:latin typeface="Calibri" pitchFamily="34" charset="0"/>
                <a:cs typeface="Calibri" pitchFamily="34" charset="0"/>
              </a:rPr>
              <a:t>un modèle commun</a:t>
            </a:r>
            <a:endParaRPr lang="fr-FR" b="1" dirty="0">
              <a:solidFill>
                <a:schemeClr val="bg1"/>
              </a:solidFill>
              <a:latin typeface="Calibri" pitchFamily="34" charset="0"/>
              <a:cs typeface="Calibri" pitchFamily="34" charset="0"/>
            </a:endParaRPr>
          </a:p>
        </p:txBody>
      </p:sp>
      <p:pic>
        <p:nvPicPr>
          <p:cNvPr id="8" name="Image 7"/>
          <p:cNvPicPr>
            <a:picLocks noChangeAspect="1"/>
          </p:cNvPicPr>
          <p:nvPr/>
        </p:nvPicPr>
        <p:blipFill>
          <a:blip r:embed="rId3" cstate="print"/>
          <a:stretch>
            <a:fillRect/>
          </a:stretch>
        </p:blipFill>
        <p:spPr>
          <a:xfrm>
            <a:off x="1619672" y="4005064"/>
            <a:ext cx="3467100" cy="2762250"/>
          </a:xfrm>
          <a:prstGeom prst="rect">
            <a:avLst/>
          </a:prstGeom>
        </p:spPr>
      </p:pic>
    </p:spTree>
  </p:cSld>
  <p:clrMapOvr>
    <a:masterClrMapping/>
  </p:clrMapOvr>
  <p:transition>
    <p:checke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Ellipse 33"/>
          <p:cNvSpPr/>
          <p:nvPr/>
        </p:nvSpPr>
        <p:spPr bwMode="auto">
          <a:xfrm>
            <a:off x="3419872" y="5229200"/>
            <a:ext cx="2520280" cy="1080120"/>
          </a:xfrm>
          <a:prstGeom prst="ellipse">
            <a:avLst/>
          </a:prstGeom>
          <a:solidFill>
            <a:srgbClr val="FF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2400" b="1" i="0" u="none" strike="noStrike" cap="none" normalizeH="0" baseline="0" smtClean="0">
              <a:ln>
                <a:noFill/>
              </a:ln>
              <a:solidFill>
                <a:schemeClr val="tx1"/>
              </a:solidFill>
              <a:effectLst/>
              <a:latin typeface="Book Antiqua" pitchFamily="18" charset="0"/>
            </a:endParaRPr>
          </a:p>
        </p:txBody>
      </p:sp>
      <p:sp>
        <p:nvSpPr>
          <p:cNvPr id="2" name="Titre 1"/>
          <p:cNvSpPr>
            <a:spLocks noGrp="1"/>
          </p:cNvSpPr>
          <p:nvPr>
            <p:ph type="ctrTitle" idx="4294967295"/>
          </p:nvPr>
        </p:nvSpPr>
        <p:spPr>
          <a:xfrm>
            <a:off x="689794" y="13320"/>
            <a:ext cx="8352928" cy="332655"/>
          </a:xfrm>
        </p:spPr>
        <p:txBody>
          <a:bodyPr>
            <a:noAutofit/>
          </a:bodyPr>
          <a:lstStyle/>
          <a:p>
            <a:pPr lvl="0">
              <a:defRPr/>
            </a:pPr>
            <a:r>
              <a:rPr lang="fr-FR" sz="2400" b="1" dirty="0" smtClean="0">
                <a:solidFill>
                  <a:schemeClr val="bg1"/>
                </a:solidFill>
                <a:latin typeface="Calibri" pitchFamily="34" charset="0"/>
                <a:cs typeface="Calibri" pitchFamily="34" charset="0"/>
              </a:rPr>
              <a:t>Les trois niveaux de l’évaluation </a:t>
            </a:r>
            <a:br>
              <a:rPr lang="fr-FR" sz="2400" b="1" dirty="0" smtClean="0">
                <a:solidFill>
                  <a:schemeClr val="bg1"/>
                </a:solidFill>
                <a:latin typeface="Calibri" pitchFamily="34" charset="0"/>
                <a:cs typeface="Calibri" pitchFamily="34" charset="0"/>
              </a:rPr>
            </a:br>
            <a:r>
              <a:rPr lang="fr-FR" sz="2400" b="1" dirty="0" smtClean="0">
                <a:solidFill>
                  <a:schemeClr val="bg1"/>
                </a:solidFill>
                <a:latin typeface="Calibri" pitchFamily="34" charset="0"/>
                <a:cs typeface="Calibri" pitchFamily="34" charset="0"/>
              </a:rPr>
              <a:t>de la qualité des soins</a:t>
            </a:r>
          </a:p>
        </p:txBody>
      </p:sp>
      <p:sp>
        <p:nvSpPr>
          <p:cNvPr id="4" name="Espace réservé du numéro de diapositive 4"/>
          <p:cNvSpPr txBox="1">
            <a:spLocks noGrp="1"/>
          </p:cNvSpPr>
          <p:nvPr/>
        </p:nvSpPr>
        <p:spPr bwMode="auto">
          <a:xfrm>
            <a:off x="7924800" y="6477000"/>
            <a:ext cx="1143000" cy="457200"/>
          </a:xfrm>
          <a:prstGeom prst="rect">
            <a:avLst/>
          </a:prstGeom>
          <a:noFill/>
          <a:ln w="9525">
            <a:noFill/>
            <a:miter lim="800000"/>
            <a:headEnd/>
            <a:tailEnd/>
          </a:ln>
        </p:spPr>
        <p:txBody>
          <a:bodyPr/>
          <a:lstStyle/>
          <a:p>
            <a:pPr algn="r"/>
            <a:fld id="{C89A8DE8-EB71-40AD-BBF3-65ACFD5AAF5C}" type="slidenum">
              <a:rPr lang="fr-FR" sz="1200">
                <a:ea typeface="MS PGothic" pitchFamily="34" charset="-128"/>
              </a:rPr>
              <a:pPr algn="r"/>
              <a:t>14</a:t>
            </a:fld>
            <a:endParaRPr lang="fr-FR" sz="1200">
              <a:ea typeface="MS PGothic" pitchFamily="34" charset="-128"/>
            </a:endParaRPr>
          </a:p>
        </p:txBody>
      </p:sp>
      <p:sp>
        <p:nvSpPr>
          <p:cNvPr id="7" name="Rectangle 4"/>
          <p:cNvSpPr>
            <a:spLocks noChangeArrowheads="1"/>
          </p:cNvSpPr>
          <p:nvPr/>
        </p:nvSpPr>
        <p:spPr bwMode="auto">
          <a:xfrm>
            <a:off x="384994" y="2260625"/>
            <a:ext cx="8229600" cy="1143000"/>
          </a:xfrm>
          <a:prstGeom prst="rect">
            <a:avLst/>
          </a:prstGeom>
          <a:noFill/>
          <a:ln w="9525">
            <a:noFill/>
            <a:miter lim="800000"/>
            <a:headEnd/>
            <a:tailEnd/>
          </a:ln>
        </p:spPr>
        <p:txBody>
          <a:bodyPr anchor="ctr"/>
          <a:lstStyle/>
          <a:p>
            <a:pPr eaLnBrk="0" hangingPunct="0"/>
            <a:endParaRPr lang="fr-FR" sz="2400">
              <a:latin typeface="Calibri" pitchFamily="34" charset="0"/>
              <a:ea typeface="MS PGothic" pitchFamily="34" charset="-128"/>
              <a:cs typeface="Calibri" pitchFamily="34" charset="0"/>
            </a:endParaRPr>
          </a:p>
        </p:txBody>
      </p:sp>
      <p:sp>
        <p:nvSpPr>
          <p:cNvPr id="8" name="Rectangle 5"/>
          <p:cNvSpPr>
            <a:spLocks noChangeArrowheads="1"/>
          </p:cNvSpPr>
          <p:nvPr/>
        </p:nvSpPr>
        <p:spPr bwMode="auto">
          <a:xfrm>
            <a:off x="453752" y="1258763"/>
            <a:ext cx="8294712" cy="411162"/>
          </a:xfrm>
          <a:prstGeom prst="rect">
            <a:avLst/>
          </a:prstGeom>
          <a:noFill/>
          <a:ln w="9525">
            <a:noFill/>
            <a:miter lim="800000"/>
            <a:headEnd/>
            <a:tailEnd/>
          </a:ln>
        </p:spPr>
        <p:txBody>
          <a:bodyPr/>
          <a:lstStyle/>
          <a:p>
            <a:pPr algn="ctr" eaLnBrk="0" hangingPunct="0"/>
            <a:r>
              <a:rPr lang="fr-FR" sz="2800" dirty="0">
                <a:latin typeface="Calibri" pitchFamily="34" charset="0"/>
                <a:ea typeface="MS PGothic" pitchFamily="34" charset="-128"/>
                <a:cs typeface="Calibri" pitchFamily="34" charset="0"/>
              </a:rPr>
              <a:t>Le modèle théorique de l’évaluation (</a:t>
            </a:r>
            <a:r>
              <a:rPr lang="fr-FR" sz="2800" dirty="0" err="1">
                <a:latin typeface="Calibri" pitchFamily="34" charset="0"/>
                <a:ea typeface="MS PGothic" pitchFamily="34" charset="-128"/>
                <a:cs typeface="Calibri" pitchFamily="34" charset="0"/>
              </a:rPr>
              <a:t>Donabedian</a:t>
            </a:r>
            <a:r>
              <a:rPr lang="fr-FR" sz="2800" dirty="0">
                <a:latin typeface="Calibri" pitchFamily="34" charset="0"/>
                <a:ea typeface="MS PGothic" pitchFamily="34" charset="-128"/>
                <a:cs typeface="Calibri" pitchFamily="34" charset="0"/>
              </a:rPr>
              <a:t> 1988)</a:t>
            </a:r>
          </a:p>
        </p:txBody>
      </p:sp>
      <p:grpSp>
        <p:nvGrpSpPr>
          <p:cNvPr id="9" name="Group 6"/>
          <p:cNvGrpSpPr>
            <a:grpSpLocks/>
          </p:cNvGrpSpPr>
          <p:nvPr/>
        </p:nvGrpSpPr>
        <p:grpSpPr bwMode="auto">
          <a:xfrm>
            <a:off x="384994" y="2363812"/>
            <a:ext cx="3124200" cy="3552825"/>
            <a:chOff x="288" y="1434"/>
            <a:chExt cx="1968" cy="2238"/>
          </a:xfrm>
        </p:grpSpPr>
        <p:sp>
          <p:nvSpPr>
            <p:cNvPr id="10" name="Line 7"/>
            <p:cNvSpPr>
              <a:spLocks noChangeShapeType="1"/>
            </p:cNvSpPr>
            <p:nvPr/>
          </p:nvSpPr>
          <p:spPr bwMode="auto">
            <a:xfrm>
              <a:off x="1824" y="1578"/>
              <a:ext cx="432" cy="0"/>
            </a:xfrm>
            <a:prstGeom prst="line">
              <a:avLst/>
            </a:prstGeom>
            <a:noFill/>
            <a:ln w="9525">
              <a:solidFill>
                <a:schemeClr val="tx1"/>
              </a:solidFill>
              <a:round/>
              <a:headEnd/>
              <a:tailEnd type="triangle" w="med" len="med"/>
            </a:ln>
          </p:spPr>
          <p:txBody>
            <a:bodyPr wrap="none" anchor="ctr"/>
            <a:lstStyle/>
            <a:p>
              <a:endParaRPr lang="fr-FR">
                <a:latin typeface="Calibri" pitchFamily="34" charset="0"/>
                <a:cs typeface="Calibri" pitchFamily="34" charset="0"/>
              </a:endParaRPr>
            </a:p>
          </p:txBody>
        </p:sp>
        <p:grpSp>
          <p:nvGrpSpPr>
            <p:cNvPr id="11" name="Group 8"/>
            <p:cNvGrpSpPr>
              <a:grpSpLocks/>
            </p:cNvGrpSpPr>
            <p:nvPr/>
          </p:nvGrpSpPr>
          <p:grpSpPr bwMode="auto">
            <a:xfrm>
              <a:off x="288" y="1434"/>
              <a:ext cx="1872" cy="2238"/>
              <a:chOff x="288" y="1434"/>
              <a:chExt cx="1872" cy="2238"/>
            </a:xfrm>
          </p:grpSpPr>
          <p:sp>
            <p:nvSpPr>
              <p:cNvPr id="12" name="Text Box 9"/>
              <p:cNvSpPr txBox="1">
                <a:spLocks noChangeArrowheads="1"/>
              </p:cNvSpPr>
              <p:nvPr/>
            </p:nvSpPr>
            <p:spPr bwMode="auto">
              <a:xfrm>
                <a:off x="480" y="1434"/>
                <a:ext cx="1248" cy="335"/>
              </a:xfrm>
              <a:prstGeom prst="rect">
                <a:avLst/>
              </a:prstGeom>
              <a:gradFill rotWithShape="1">
                <a:gsLst>
                  <a:gs pos="0">
                    <a:schemeClr val="bg1"/>
                  </a:gs>
                  <a:gs pos="100000">
                    <a:srgbClr val="9AAED3"/>
                  </a:gs>
                </a:gsLst>
                <a:lin ang="18900000" scaled="1"/>
              </a:gradFill>
              <a:ln w="9525" algn="ctr">
                <a:solidFill>
                  <a:schemeClr val="tx1"/>
                </a:solidFill>
                <a:miter lim="800000"/>
                <a:headEnd/>
                <a:tailEnd/>
              </a:ln>
            </p:spPr>
            <p:txBody>
              <a:bodyPr wrap="none" anchor="ctr"/>
              <a:lstStyle/>
              <a:p>
                <a:pPr algn="ctr">
                  <a:spcBef>
                    <a:spcPct val="50000"/>
                  </a:spcBef>
                </a:pPr>
                <a:r>
                  <a:rPr lang="fr-FR" sz="2400">
                    <a:latin typeface="Calibri" pitchFamily="34" charset="0"/>
                    <a:ea typeface="MS PGothic" pitchFamily="34" charset="-128"/>
                    <a:cs typeface="Calibri" pitchFamily="34" charset="0"/>
                  </a:rPr>
                  <a:t>Structure</a:t>
                </a:r>
              </a:p>
            </p:txBody>
          </p:sp>
          <p:sp>
            <p:nvSpPr>
              <p:cNvPr id="13" name="Text Box 10"/>
              <p:cNvSpPr txBox="1">
                <a:spLocks noChangeArrowheads="1"/>
              </p:cNvSpPr>
              <p:nvPr/>
            </p:nvSpPr>
            <p:spPr bwMode="auto">
              <a:xfrm>
                <a:off x="336" y="1842"/>
                <a:ext cx="1440" cy="634"/>
              </a:xfrm>
              <a:prstGeom prst="rect">
                <a:avLst/>
              </a:prstGeom>
              <a:noFill/>
              <a:ln w="12700">
                <a:noFill/>
                <a:miter lim="800000"/>
                <a:headEnd/>
                <a:tailEnd/>
              </a:ln>
            </p:spPr>
            <p:txBody>
              <a:bodyPr>
                <a:spAutoFit/>
              </a:bodyPr>
              <a:lstStyle/>
              <a:p>
                <a:pPr algn="ctr">
                  <a:spcBef>
                    <a:spcPct val="50000"/>
                  </a:spcBef>
                </a:pPr>
                <a:r>
                  <a:rPr lang="fr-FR" sz="2000" b="1" i="1" dirty="0">
                    <a:solidFill>
                      <a:srgbClr val="FF6600"/>
                    </a:solidFill>
                    <a:latin typeface="Calibri" pitchFamily="34" charset="0"/>
                    <a:ea typeface="MS PGothic" pitchFamily="34" charset="-128"/>
                    <a:cs typeface="Calibri" pitchFamily="34" charset="0"/>
                  </a:rPr>
                  <a:t>Avons-nous les moyens de bien faire ?</a:t>
                </a:r>
                <a:endParaRPr lang="fr-FR" sz="2000" b="1" dirty="0">
                  <a:solidFill>
                    <a:srgbClr val="FF6600"/>
                  </a:solidFill>
                  <a:latin typeface="Calibri" pitchFamily="34" charset="0"/>
                  <a:ea typeface="MS PGothic" pitchFamily="34" charset="-128"/>
                  <a:cs typeface="Calibri" pitchFamily="34" charset="0"/>
                </a:endParaRPr>
              </a:p>
            </p:txBody>
          </p:sp>
          <p:grpSp>
            <p:nvGrpSpPr>
              <p:cNvPr id="14" name="Group 11"/>
              <p:cNvGrpSpPr>
                <a:grpSpLocks/>
              </p:cNvGrpSpPr>
              <p:nvPr/>
            </p:nvGrpSpPr>
            <p:grpSpPr bwMode="auto">
              <a:xfrm>
                <a:off x="288" y="2720"/>
                <a:ext cx="1872" cy="952"/>
                <a:chOff x="288" y="2568"/>
                <a:chExt cx="1872" cy="952"/>
              </a:xfrm>
            </p:grpSpPr>
            <p:sp>
              <p:nvSpPr>
                <p:cNvPr id="15" name="Text Box 12"/>
                <p:cNvSpPr txBox="1">
                  <a:spLocks noChangeArrowheads="1"/>
                </p:cNvSpPr>
                <p:nvPr/>
              </p:nvSpPr>
              <p:spPr bwMode="auto">
                <a:xfrm>
                  <a:off x="288" y="2856"/>
                  <a:ext cx="1872" cy="664"/>
                </a:xfrm>
                <a:prstGeom prst="rect">
                  <a:avLst/>
                </a:prstGeom>
                <a:noFill/>
                <a:ln w="12700">
                  <a:noFill/>
                  <a:miter lim="800000"/>
                  <a:headEnd/>
                  <a:tailEnd/>
                </a:ln>
              </p:spPr>
              <p:txBody>
                <a:bodyPr>
                  <a:spAutoFit/>
                </a:bodyPr>
                <a:lstStyle/>
                <a:p>
                  <a:pPr>
                    <a:spcBef>
                      <a:spcPct val="50000"/>
                    </a:spcBef>
                  </a:pPr>
                  <a:r>
                    <a:rPr lang="fr-FR" b="1" dirty="0">
                      <a:latin typeface="Calibri" pitchFamily="34" charset="0"/>
                      <a:ea typeface="MS PGothic" pitchFamily="34" charset="-128"/>
                      <a:cs typeface="Calibri" pitchFamily="34" charset="0"/>
                    </a:rPr>
                    <a:t>Ressources matérielles</a:t>
                  </a:r>
                </a:p>
                <a:p>
                  <a:pPr>
                    <a:spcBef>
                      <a:spcPct val="50000"/>
                    </a:spcBef>
                  </a:pPr>
                  <a:r>
                    <a:rPr lang="fr-FR" b="1" dirty="0">
                      <a:latin typeface="Calibri" pitchFamily="34" charset="0"/>
                      <a:ea typeface="MS PGothic" pitchFamily="34" charset="-128"/>
                      <a:cs typeface="Calibri" pitchFamily="34" charset="0"/>
                    </a:rPr>
                    <a:t>Ressources humaines (Compétences)</a:t>
                  </a:r>
                </a:p>
              </p:txBody>
            </p:sp>
            <p:sp>
              <p:nvSpPr>
                <p:cNvPr id="16" name="AutoShape 13"/>
                <p:cNvSpPr>
                  <a:spLocks noChangeArrowheads="1"/>
                </p:cNvSpPr>
                <p:nvPr/>
              </p:nvSpPr>
              <p:spPr bwMode="auto">
                <a:xfrm>
                  <a:off x="960" y="2568"/>
                  <a:ext cx="144" cy="240"/>
                </a:xfrm>
                <a:prstGeom prst="downArrow">
                  <a:avLst>
                    <a:gd name="adj1" fmla="val 50000"/>
                    <a:gd name="adj2" fmla="val 41667"/>
                  </a:avLst>
                </a:prstGeom>
                <a:solidFill>
                  <a:srgbClr val="0066CC"/>
                </a:solidFill>
                <a:ln w="12700">
                  <a:solidFill>
                    <a:schemeClr val="tx1"/>
                  </a:solidFill>
                  <a:miter lim="800000"/>
                  <a:headEnd/>
                  <a:tailEnd/>
                </a:ln>
              </p:spPr>
              <p:txBody>
                <a:bodyPr wrap="none" anchor="ctr"/>
                <a:lstStyle/>
                <a:p>
                  <a:endParaRPr lang="fr-FR">
                    <a:latin typeface="Calibri" pitchFamily="34" charset="0"/>
                    <a:cs typeface="Calibri" pitchFamily="34" charset="0"/>
                  </a:endParaRPr>
                </a:p>
              </p:txBody>
            </p:sp>
          </p:grpSp>
        </p:grpSp>
      </p:grpSp>
      <p:grpSp>
        <p:nvGrpSpPr>
          <p:cNvPr id="17" name="Group 14"/>
          <p:cNvGrpSpPr>
            <a:grpSpLocks/>
          </p:cNvGrpSpPr>
          <p:nvPr/>
        </p:nvGrpSpPr>
        <p:grpSpPr bwMode="auto">
          <a:xfrm>
            <a:off x="3563888" y="2348880"/>
            <a:ext cx="2917825" cy="3643313"/>
            <a:chOff x="2290" y="1434"/>
            <a:chExt cx="1838" cy="2295"/>
          </a:xfrm>
        </p:grpSpPr>
        <p:sp>
          <p:nvSpPr>
            <p:cNvPr id="18" name="Line 15"/>
            <p:cNvSpPr>
              <a:spLocks noChangeShapeType="1"/>
            </p:cNvSpPr>
            <p:nvPr/>
          </p:nvSpPr>
          <p:spPr bwMode="auto">
            <a:xfrm>
              <a:off x="3696" y="1578"/>
              <a:ext cx="432" cy="0"/>
            </a:xfrm>
            <a:prstGeom prst="line">
              <a:avLst/>
            </a:prstGeom>
            <a:noFill/>
            <a:ln w="9525">
              <a:solidFill>
                <a:schemeClr val="tx1"/>
              </a:solidFill>
              <a:round/>
              <a:headEnd/>
              <a:tailEnd type="triangle" w="med" len="med"/>
            </a:ln>
          </p:spPr>
          <p:txBody>
            <a:bodyPr wrap="none" anchor="ctr"/>
            <a:lstStyle/>
            <a:p>
              <a:endParaRPr lang="fr-FR">
                <a:latin typeface="Calibri" pitchFamily="34" charset="0"/>
                <a:cs typeface="Calibri" pitchFamily="34" charset="0"/>
              </a:endParaRPr>
            </a:p>
          </p:txBody>
        </p:sp>
        <p:grpSp>
          <p:nvGrpSpPr>
            <p:cNvPr id="19" name="Group 16"/>
            <p:cNvGrpSpPr>
              <a:grpSpLocks/>
            </p:cNvGrpSpPr>
            <p:nvPr/>
          </p:nvGrpSpPr>
          <p:grpSpPr bwMode="auto">
            <a:xfrm>
              <a:off x="2290" y="1434"/>
              <a:ext cx="1440" cy="2295"/>
              <a:chOff x="2290" y="1434"/>
              <a:chExt cx="1440" cy="2295"/>
            </a:xfrm>
          </p:grpSpPr>
          <p:sp>
            <p:nvSpPr>
              <p:cNvPr id="20" name="Text Box 17"/>
              <p:cNvSpPr txBox="1">
                <a:spLocks noChangeArrowheads="1"/>
              </p:cNvSpPr>
              <p:nvPr/>
            </p:nvSpPr>
            <p:spPr bwMode="auto">
              <a:xfrm>
                <a:off x="2352" y="1434"/>
                <a:ext cx="1248" cy="335"/>
              </a:xfrm>
              <a:prstGeom prst="rect">
                <a:avLst/>
              </a:prstGeom>
              <a:gradFill rotWithShape="1">
                <a:gsLst>
                  <a:gs pos="0">
                    <a:schemeClr val="bg1"/>
                  </a:gs>
                  <a:gs pos="100000">
                    <a:srgbClr val="9AAED3"/>
                  </a:gs>
                </a:gsLst>
                <a:lin ang="18900000" scaled="1"/>
              </a:gradFill>
              <a:ln w="9525" algn="ctr">
                <a:solidFill>
                  <a:schemeClr val="tx1"/>
                </a:solidFill>
                <a:miter lim="800000"/>
                <a:headEnd/>
                <a:tailEnd/>
              </a:ln>
            </p:spPr>
            <p:txBody>
              <a:bodyPr wrap="none" anchor="ctr"/>
              <a:lstStyle/>
              <a:p>
                <a:pPr algn="ctr">
                  <a:spcBef>
                    <a:spcPct val="50000"/>
                  </a:spcBef>
                </a:pPr>
                <a:r>
                  <a:rPr lang="fr-FR" sz="2400">
                    <a:latin typeface="Calibri" pitchFamily="34" charset="0"/>
                    <a:ea typeface="MS PGothic" pitchFamily="34" charset="-128"/>
                    <a:cs typeface="Calibri" pitchFamily="34" charset="0"/>
                  </a:rPr>
                  <a:t>Processus</a:t>
                </a:r>
              </a:p>
            </p:txBody>
          </p:sp>
          <p:sp>
            <p:nvSpPr>
              <p:cNvPr id="21" name="Text Box 18"/>
              <p:cNvSpPr txBox="1">
                <a:spLocks noChangeArrowheads="1"/>
              </p:cNvSpPr>
              <p:nvPr/>
            </p:nvSpPr>
            <p:spPr bwMode="auto">
              <a:xfrm>
                <a:off x="2304" y="1842"/>
                <a:ext cx="1248" cy="634"/>
              </a:xfrm>
              <a:prstGeom prst="rect">
                <a:avLst/>
              </a:prstGeom>
              <a:noFill/>
              <a:ln w="12700">
                <a:noFill/>
                <a:miter lim="800000"/>
                <a:headEnd/>
                <a:tailEnd/>
              </a:ln>
            </p:spPr>
            <p:txBody>
              <a:bodyPr>
                <a:spAutoFit/>
              </a:bodyPr>
              <a:lstStyle/>
              <a:p>
                <a:pPr algn="ctr">
                  <a:spcBef>
                    <a:spcPct val="50000"/>
                  </a:spcBef>
                </a:pPr>
                <a:r>
                  <a:rPr lang="fr-FR" sz="2000" b="1" i="1" dirty="0">
                    <a:solidFill>
                      <a:srgbClr val="FF6600"/>
                    </a:solidFill>
                    <a:latin typeface="Calibri" pitchFamily="34" charset="0"/>
                    <a:ea typeface="MS PGothic" pitchFamily="34" charset="-128"/>
                    <a:cs typeface="Calibri" pitchFamily="34" charset="0"/>
                  </a:rPr>
                  <a:t>Faisons-nous comme il faut faire ?</a:t>
                </a:r>
              </a:p>
            </p:txBody>
          </p:sp>
          <p:grpSp>
            <p:nvGrpSpPr>
              <p:cNvPr id="22" name="Group 19"/>
              <p:cNvGrpSpPr>
                <a:grpSpLocks/>
              </p:cNvGrpSpPr>
              <p:nvPr/>
            </p:nvGrpSpPr>
            <p:grpSpPr bwMode="auto">
              <a:xfrm>
                <a:off x="2290" y="2720"/>
                <a:ext cx="1440" cy="1009"/>
                <a:chOff x="2290" y="2630"/>
                <a:chExt cx="1440" cy="1009"/>
              </a:xfrm>
            </p:grpSpPr>
            <p:sp>
              <p:nvSpPr>
                <p:cNvPr id="23" name="AutoShape 20"/>
                <p:cNvSpPr>
                  <a:spLocks noChangeArrowheads="1"/>
                </p:cNvSpPr>
                <p:nvPr/>
              </p:nvSpPr>
              <p:spPr bwMode="auto">
                <a:xfrm>
                  <a:off x="2880" y="2630"/>
                  <a:ext cx="144" cy="240"/>
                </a:xfrm>
                <a:prstGeom prst="downArrow">
                  <a:avLst>
                    <a:gd name="adj1" fmla="val 50000"/>
                    <a:gd name="adj2" fmla="val 41667"/>
                  </a:avLst>
                </a:prstGeom>
                <a:solidFill>
                  <a:srgbClr val="0066CC"/>
                </a:solidFill>
                <a:ln w="12700">
                  <a:solidFill>
                    <a:schemeClr val="tx1"/>
                  </a:solidFill>
                  <a:miter lim="800000"/>
                  <a:headEnd/>
                  <a:tailEnd/>
                </a:ln>
              </p:spPr>
              <p:txBody>
                <a:bodyPr wrap="none" anchor="ctr"/>
                <a:lstStyle/>
                <a:p>
                  <a:endParaRPr lang="fr-FR">
                    <a:latin typeface="Calibri" pitchFamily="34" charset="0"/>
                    <a:cs typeface="Calibri" pitchFamily="34" charset="0"/>
                  </a:endParaRPr>
                </a:p>
              </p:txBody>
            </p:sp>
            <p:sp>
              <p:nvSpPr>
                <p:cNvPr id="24" name="Text Box 21"/>
                <p:cNvSpPr txBox="1">
                  <a:spLocks noChangeArrowheads="1"/>
                </p:cNvSpPr>
                <p:nvPr/>
              </p:nvSpPr>
              <p:spPr bwMode="auto">
                <a:xfrm>
                  <a:off x="2290" y="2922"/>
                  <a:ext cx="1440" cy="717"/>
                </a:xfrm>
                <a:prstGeom prst="rect">
                  <a:avLst/>
                </a:prstGeom>
                <a:noFill/>
                <a:ln w="12700">
                  <a:noFill/>
                  <a:miter lim="800000"/>
                  <a:headEnd/>
                  <a:tailEnd/>
                </a:ln>
              </p:spPr>
              <p:txBody>
                <a:bodyPr>
                  <a:spAutoFit/>
                </a:bodyPr>
                <a:lstStyle/>
                <a:p>
                  <a:pPr algn="ctr">
                    <a:spcBef>
                      <a:spcPct val="50000"/>
                    </a:spcBef>
                  </a:pPr>
                  <a:r>
                    <a:rPr lang="fr-FR" b="1" dirty="0">
                      <a:latin typeface="Calibri" pitchFamily="34" charset="0"/>
                      <a:ea typeface="MS PGothic" pitchFamily="34" charset="-128"/>
                      <a:cs typeface="Calibri" pitchFamily="34" charset="0"/>
                    </a:rPr>
                    <a:t>Organisation</a:t>
                  </a:r>
                </a:p>
                <a:p>
                  <a:pPr algn="ctr">
                    <a:spcBef>
                      <a:spcPct val="50000"/>
                    </a:spcBef>
                  </a:pPr>
                  <a:r>
                    <a:rPr lang="fr-FR" sz="2000" b="1" dirty="0" smtClean="0">
                      <a:solidFill>
                        <a:schemeClr val="bg1"/>
                      </a:solidFill>
                      <a:latin typeface="Calibri" pitchFamily="34" charset="0"/>
                      <a:ea typeface="MS PGothic" pitchFamily="34" charset="-128"/>
                      <a:cs typeface="Calibri" pitchFamily="34" charset="0"/>
                    </a:rPr>
                    <a:t>Pratiques </a:t>
                  </a:r>
                  <a:r>
                    <a:rPr lang="fr-FR" sz="2000" b="1" dirty="0">
                      <a:solidFill>
                        <a:schemeClr val="bg1"/>
                      </a:solidFill>
                      <a:latin typeface="Calibri" pitchFamily="34" charset="0"/>
                      <a:ea typeface="MS PGothic" pitchFamily="34" charset="-128"/>
                      <a:cs typeface="Calibri" pitchFamily="34" charset="0"/>
                    </a:rPr>
                    <a:t>professionnelles</a:t>
                  </a:r>
                </a:p>
              </p:txBody>
            </p:sp>
          </p:grpSp>
        </p:grpSp>
      </p:grpSp>
      <p:grpSp>
        <p:nvGrpSpPr>
          <p:cNvPr id="25" name="Group 22"/>
          <p:cNvGrpSpPr>
            <a:grpSpLocks/>
          </p:cNvGrpSpPr>
          <p:nvPr/>
        </p:nvGrpSpPr>
        <p:grpSpPr bwMode="auto">
          <a:xfrm>
            <a:off x="6300021" y="2347937"/>
            <a:ext cx="2201863" cy="3676650"/>
            <a:chOff x="4037" y="1434"/>
            <a:chExt cx="1387" cy="2316"/>
          </a:xfrm>
        </p:grpSpPr>
        <p:sp>
          <p:nvSpPr>
            <p:cNvPr id="26" name="Text Box 23"/>
            <p:cNvSpPr txBox="1">
              <a:spLocks noChangeArrowheads="1"/>
            </p:cNvSpPr>
            <p:nvPr/>
          </p:nvSpPr>
          <p:spPr bwMode="auto">
            <a:xfrm>
              <a:off x="4176" y="1434"/>
              <a:ext cx="1248" cy="335"/>
            </a:xfrm>
            <a:prstGeom prst="rect">
              <a:avLst/>
            </a:prstGeom>
            <a:gradFill rotWithShape="1">
              <a:gsLst>
                <a:gs pos="0">
                  <a:schemeClr val="bg1"/>
                </a:gs>
                <a:gs pos="100000">
                  <a:srgbClr val="9AAED3"/>
                </a:gs>
              </a:gsLst>
              <a:lin ang="18900000" scaled="1"/>
            </a:gradFill>
            <a:ln w="9525" algn="ctr">
              <a:solidFill>
                <a:schemeClr val="tx1"/>
              </a:solidFill>
              <a:miter lim="800000"/>
              <a:headEnd/>
              <a:tailEnd/>
            </a:ln>
          </p:spPr>
          <p:txBody>
            <a:bodyPr wrap="none" anchor="ctr"/>
            <a:lstStyle/>
            <a:p>
              <a:pPr algn="ctr">
                <a:spcBef>
                  <a:spcPct val="50000"/>
                </a:spcBef>
              </a:pPr>
              <a:r>
                <a:rPr lang="fr-FR" sz="2400">
                  <a:latin typeface="Calibri" pitchFamily="34" charset="0"/>
                  <a:ea typeface="MS PGothic" pitchFamily="34" charset="-128"/>
                  <a:cs typeface="Calibri" pitchFamily="34" charset="0"/>
                </a:rPr>
                <a:t>Résultats</a:t>
              </a:r>
            </a:p>
          </p:txBody>
        </p:sp>
        <p:sp>
          <p:nvSpPr>
            <p:cNvPr id="27" name="Text Box 24"/>
            <p:cNvSpPr txBox="1">
              <a:spLocks noChangeArrowheads="1"/>
            </p:cNvSpPr>
            <p:nvPr/>
          </p:nvSpPr>
          <p:spPr bwMode="auto">
            <a:xfrm>
              <a:off x="4128" y="1890"/>
              <a:ext cx="1248" cy="442"/>
            </a:xfrm>
            <a:prstGeom prst="rect">
              <a:avLst/>
            </a:prstGeom>
            <a:noFill/>
            <a:ln w="12700">
              <a:noFill/>
              <a:miter lim="800000"/>
              <a:headEnd/>
              <a:tailEnd/>
            </a:ln>
          </p:spPr>
          <p:txBody>
            <a:bodyPr>
              <a:spAutoFit/>
            </a:bodyPr>
            <a:lstStyle/>
            <a:p>
              <a:pPr algn="ctr">
                <a:spcBef>
                  <a:spcPct val="50000"/>
                </a:spcBef>
              </a:pPr>
              <a:r>
                <a:rPr lang="fr-FR" sz="2000" b="1" i="1" dirty="0">
                  <a:solidFill>
                    <a:srgbClr val="FF6600"/>
                  </a:solidFill>
                  <a:latin typeface="Calibri" pitchFamily="34" charset="0"/>
                  <a:ea typeface="MS PGothic" pitchFamily="34" charset="-128"/>
                  <a:cs typeface="Calibri" pitchFamily="34" charset="0"/>
                </a:rPr>
                <a:t>Avons-nous de bons résultats ?</a:t>
              </a:r>
            </a:p>
          </p:txBody>
        </p:sp>
        <p:grpSp>
          <p:nvGrpSpPr>
            <p:cNvPr id="28" name="Group 25"/>
            <p:cNvGrpSpPr>
              <a:grpSpLocks/>
            </p:cNvGrpSpPr>
            <p:nvPr/>
          </p:nvGrpSpPr>
          <p:grpSpPr bwMode="auto">
            <a:xfrm>
              <a:off x="4037" y="2706"/>
              <a:ext cx="1387" cy="1044"/>
              <a:chOff x="4037" y="2616"/>
              <a:chExt cx="1387" cy="1044"/>
            </a:xfrm>
          </p:grpSpPr>
          <p:sp>
            <p:nvSpPr>
              <p:cNvPr id="29" name="AutoShape 26"/>
              <p:cNvSpPr>
                <a:spLocks noChangeArrowheads="1"/>
              </p:cNvSpPr>
              <p:nvPr/>
            </p:nvSpPr>
            <p:spPr bwMode="auto">
              <a:xfrm>
                <a:off x="4704" y="2616"/>
                <a:ext cx="144" cy="240"/>
              </a:xfrm>
              <a:prstGeom prst="downArrow">
                <a:avLst>
                  <a:gd name="adj1" fmla="val 50000"/>
                  <a:gd name="adj2" fmla="val 41667"/>
                </a:avLst>
              </a:prstGeom>
              <a:solidFill>
                <a:srgbClr val="0066CC"/>
              </a:solidFill>
              <a:ln w="12700">
                <a:solidFill>
                  <a:schemeClr val="hlink"/>
                </a:solidFill>
                <a:miter lim="800000"/>
                <a:headEnd/>
                <a:tailEnd/>
              </a:ln>
            </p:spPr>
            <p:txBody>
              <a:bodyPr wrap="none" anchor="ctr"/>
              <a:lstStyle/>
              <a:p>
                <a:endParaRPr lang="fr-FR">
                  <a:latin typeface="Calibri" pitchFamily="34" charset="0"/>
                  <a:cs typeface="Calibri" pitchFamily="34" charset="0"/>
                </a:endParaRPr>
              </a:p>
            </p:txBody>
          </p:sp>
          <p:sp>
            <p:nvSpPr>
              <p:cNvPr id="30" name="Text Box 27"/>
              <p:cNvSpPr txBox="1">
                <a:spLocks noChangeArrowheads="1"/>
              </p:cNvSpPr>
              <p:nvPr/>
            </p:nvSpPr>
            <p:spPr bwMode="auto">
              <a:xfrm>
                <a:off x="4037" y="2904"/>
                <a:ext cx="1387" cy="756"/>
              </a:xfrm>
              <a:prstGeom prst="rect">
                <a:avLst/>
              </a:prstGeom>
              <a:noFill/>
              <a:ln w="12700">
                <a:noFill/>
                <a:miter lim="800000"/>
                <a:headEnd/>
                <a:tailEnd/>
              </a:ln>
            </p:spPr>
            <p:txBody>
              <a:bodyPr wrap="square">
                <a:spAutoFit/>
              </a:bodyPr>
              <a:lstStyle/>
              <a:p>
                <a:pPr algn="ctr">
                  <a:spcBef>
                    <a:spcPct val="50000"/>
                  </a:spcBef>
                </a:pPr>
                <a:r>
                  <a:rPr lang="fr-FR" b="1" dirty="0" smtClean="0">
                    <a:latin typeface="Calibri" pitchFamily="34" charset="0"/>
                    <a:ea typeface="MS PGothic" pitchFamily="34" charset="-128"/>
                    <a:cs typeface="Calibri" pitchFamily="34" charset="0"/>
                  </a:rPr>
                  <a:t>Satisfaction / PREMS </a:t>
                </a:r>
                <a:endParaRPr lang="fr-FR" b="1" dirty="0">
                  <a:latin typeface="Calibri" pitchFamily="34" charset="0"/>
                  <a:ea typeface="MS PGothic" pitchFamily="34" charset="-128"/>
                  <a:cs typeface="Calibri" pitchFamily="34" charset="0"/>
                </a:endParaRPr>
              </a:p>
              <a:p>
                <a:pPr algn="ctr">
                  <a:spcBef>
                    <a:spcPct val="50000"/>
                  </a:spcBef>
                </a:pPr>
                <a:r>
                  <a:rPr lang="fr-FR" b="1" dirty="0">
                    <a:latin typeface="Calibri" pitchFamily="34" charset="0"/>
                    <a:ea typeface="MS PGothic" pitchFamily="34" charset="-128"/>
                    <a:cs typeface="Calibri" pitchFamily="34" charset="0"/>
                  </a:rPr>
                  <a:t>Etats </a:t>
                </a:r>
                <a:r>
                  <a:rPr lang="fr-FR" b="1" dirty="0" smtClean="0">
                    <a:latin typeface="Calibri" pitchFamily="34" charset="0"/>
                    <a:ea typeface="MS PGothic" pitchFamily="34" charset="-128"/>
                    <a:cs typeface="Calibri" pitchFamily="34" charset="0"/>
                  </a:rPr>
                  <a:t>de santé</a:t>
                </a:r>
              </a:p>
              <a:p>
                <a:pPr algn="ctr">
                  <a:spcBef>
                    <a:spcPct val="50000"/>
                  </a:spcBef>
                </a:pPr>
                <a:r>
                  <a:rPr lang="fr-FR" b="1" dirty="0" smtClean="0">
                    <a:latin typeface="Calibri" pitchFamily="34" charset="0"/>
                    <a:ea typeface="MS PGothic" pitchFamily="34" charset="-128"/>
                    <a:cs typeface="Calibri" pitchFamily="34" charset="0"/>
                  </a:rPr>
                  <a:t>PROMS </a:t>
                </a:r>
                <a:r>
                  <a:rPr lang="fr-FR" b="1" smtClean="0">
                    <a:latin typeface="Calibri" pitchFamily="34" charset="0"/>
                    <a:ea typeface="MS PGothic" pitchFamily="34" charset="-128"/>
                    <a:cs typeface="Calibri" pitchFamily="34" charset="0"/>
                  </a:rPr>
                  <a:t>/ ISO</a:t>
                </a:r>
                <a:endParaRPr lang="fr-FR" b="1" dirty="0">
                  <a:latin typeface="Calibri" pitchFamily="34" charset="0"/>
                  <a:ea typeface="MS PGothic" pitchFamily="34" charset="-128"/>
                  <a:cs typeface="Calibri" pitchFamily="34" charset="0"/>
                </a:endParaRPr>
              </a:p>
            </p:txBody>
          </p:sp>
        </p:grpSp>
      </p:gr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499"/>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sz="3200" b="1" dirty="0" smtClean="0">
                <a:solidFill>
                  <a:schemeClr val="bg1"/>
                </a:solidFill>
                <a:latin typeface="Calibri" pitchFamily="34" charset="0"/>
                <a:cs typeface="Calibri" pitchFamily="34" charset="0"/>
              </a:rPr>
              <a:t>Critères d’une démarche EPP </a:t>
            </a:r>
            <a:endParaRPr lang="fr-FR" dirty="0">
              <a:solidFill>
                <a:schemeClr val="bg1"/>
              </a:solidFill>
            </a:endParaRPr>
          </a:p>
        </p:txBody>
      </p:sp>
      <p:sp>
        <p:nvSpPr>
          <p:cNvPr id="3" name="Rectangle 3"/>
          <p:cNvSpPr txBox="1">
            <a:spLocks noChangeArrowheads="1"/>
          </p:cNvSpPr>
          <p:nvPr/>
        </p:nvSpPr>
        <p:spPr>
          <a:xfrm>
            <a:off x="179512" y="836712"/>
            <a:ext cx="8352928"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a:p>
            <a:pPr marL="609600" marR="0" lvl="0" indent="-609600" algn="just" defTabSz="914400" rtl="0" eaLnBrk="1" fontAlgn="auto" latinLnBrk="0" hangingPunct="1">
              <a:lnSpc>
                <a:spcPct val="100000"/>
              </a:lnSpc>
              <a:spcBef>
                <a:spcPct val="20000"/>
              </a:spcBef>
              <a:spcAft>
                <a:spcPts val="0"/>
              </a:spcAft>
              <a:buClrTx/>
              <a:buSzTx/>
              <a:buFontTx/>
              <a:buNone/>
              <a:tabLst/>
              <a:defRPr/>
            </a:pPr>
            <a:r>
              <a:rPr kumimoji="0" lang="fr-FR" sz="2400" b="0" i="0" u="none" strike="noStrike" kern="1200" cap="none" spc="0" normalizeH="0" baseline="0" noProof="0" dirty="0" smtClean="0">
                <a:ln>
                  <a:noFill/>
                </a:ln>
                <a:solidFill>
                  <a:srgbClr val="002060"/>
                </a:solidFill>
                <a:effectLst/>
                <a:uLnTx/>
                <a:uFillTx/>
                <a:latin typeface="Calibri" pitchFamily="34" charset="0"/>
                <a:cs typeface="Calibri" pitchFamily="34" charset="0"/>
              </a:rPr>
              <a:t>Le choix de la thématique d’EPP doit reposer sur :</a:t>
            </a:r>
            <a:r>
              <a:rPr kumimoji="0" lang="fr-FR" sz="24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 </a:t>
            </a:r>
          </a:p>
          <a:p>
            <a:pPr marL="609600" marR="0" lvl="0" indent="-609600" algn="just" defTabSz="914400" rtl="0" eaLnBrk="1" fontAlgn="auto" latinLnBrk="0" hangingPunct="1">
              <a:lnSpc>
                <a:spcPct val="100000"/>
              </a:lnSpc>
              <a:spcBef>
                <a:spcPct val="20000"/>
              </a:spcBef>
              <a:spcAft>
                <a:spcPts val="0"/>
              </a:spcAft>
              <a:buClrTx/>
              <a:buSzTx/>
              <a:buFontTx/>
              <a:buNone/>
              <a:tabLst/>
              <a:defRPr/>
            </a:pPr>
            <a:endParaRPr kumimoji="0" lang="fr-FR" sz="2800" b="1"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a:p>
            <a:pPr marL="990600" marR="0" lvl="1" indent="-533400" algn="just" defTabSz="914400" rtl="0" eaLnBrk="1" fontAlgn="auto" latinLnBrk="0" hangingPunct="1">
              <a:lnSpc>
                <a:spcPct val="100000"/>
              </a:lnSpc>
              <a:spcBef>
                <a:spcPct val="20000"/>
              </a:spcBef>
              <a:spcAft>
                <a:spcPts val="0"/>
              </a:spcAft>
              <a:buClrTx/>
              <a:buSzTx/>
              <a:buFontTx/>
              <a:buAutoNum type="arabicPeriod"/>
              <a:tabLst/>
              <a:defRPr/>
            </a:pPr>
            <a:r>
              <a:rPr kumimoji="0" lang="fr-FR" sz="24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La fréquence de la pratique </a:t>
            </a:r>
            <a:r>
              <a:rPr kumimoji="0" lang="fr-FR" sz="2400" i="0" u="none" strike="noStrike" kern="1200" cap="none" spc="0" normalizeH="0" baseline="0" noProof="0" dirty="0" smtClean="0">
                <a:ln>
                  <a:noFill/>
                </a:ln>
                <a:solidFill>
                  <a:srgbClr val="002060"/>
                </a:solidFill>
                <a:effectLst/>
                <a:uLnTx/>
                <a:uFillTx/>
                <a:latin typeface="Calibri" pitchFamily="34" charset="0"/>
                <a:cs typeface="Calibri" pitchFamily="34" charset="0"/>
              </a:rPr>
              <a:t>(dans l’activité individuelle du médecin, de l’équipe médicale, de l’établissement …)</a:t>
            </a:r>
          </a:p>
          <a:p>
            <a:pPr marL="990600" marR="0" lvl="1" indent="-533400" algn="just" defTabSz="914400" rtl="0" eaLnBrk="1" fontAlgn="auto" latinLnBrk="0" hangingPunct="1">
              <a:lnSpc>
                <a:spcPct val="100000"/>
              </a:lnSpc>
              <a:spcBef>
                <a:spcPct val="20000"/>
              </a:spcBef>
              <a:spcAft>
                <a:spcPts val="0"/>
              </a:spcAft>
              <a:buClrTx/>
              <a:buSzTx/>
              <a:buFontTx/>
              <a:buAutoNum type="arabicPeriod"/>
              <a:tabLst/>
              <a:defRPr/>
            </a:pPr>
            <a:r>
              <a:rPr kumimoji="0" lang="fr-FR" sz="24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La faisabilité de l’évaluation </a:t>
            </a:r>
            <a:r>
              <a:rPr kumimoji="0" lang="fr-FR" sz="2400" i="0" u="none" strike="noStrike" kern="1200" cap="none" spc="0" normalizeH="0" baseline="0" noProof="0" dirty="0" smtClean="0">
                <a:ln>
                  <a:noFill/>
                </a:ln>
                <a:solidFill>
                  <a:srgbClr val="002060"/>
                </a:solidFill>
                <a:effectLst/>
                <a:uLnTx/>
                <a:uFillTx/>
                <a:latin typeface="Calibri" pitchFamily="34" charset="0"/>
                <a:cs typeface="Calibri" pitchFamily="34" charset="0"/>
              </a:rPr>
              <a:t>(existence</a:t>
            </a:r>
            <a:r>
              <a:rPr kumimoji="0" lang="fr-FR" sz="2400" i="0" u="none" strike="noStrike" kern="1200" cap="none" spc="0" normalizeH="0" noProof="0" dirty="0" smtClean="0">
                <a:ln>
                  <a:noFill/>
                </a:ln>
                <a:solidFill>
                  <a:srgbClr val="002060"/>
                </a:solidFill>
                <a:effectLst/>
                <a:uLnTx/>
                <a:uFillTx/>
                <a:latin typeface="Calibri" pitchFamily="34" charset="0"/>
                <a:cs typeface="Calibri" pitchFamily="34" charset="0"/>
              </a:rPr>
              <a:t> de recommandations/avis d’experts…)</a:t>
            </a:r>
            <a:endParaRPr kumimoji="0" lang="fr-FR" sz="240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a:p>
            <a:pPr marL="990600" marR="0" lvl="1" indent="-533400" algn="just" defTabSz="914400" rtl="0" eaLnBrk="1" fontAlgn="auto" latinLnBrk="0" hangingPunct="1">
              <a:lnSpc>
                <a:spcPct val="100000"/>
              </a:lnSpc>
              <a:spcBef>
                <a:spcPct val="20000"/>
              </a:spcBef>
              <a:spcAft>
                <a:spcPts val="0"/>
              </a:spcAft>
              <a:buClrTx/>
              <a:buSzTx/>
              <a:buFontTx/>
              <a:buAutoNum type="arabicPeriod"/>
              <a:tabLst/>
              <a:defRPr/>
            </a:pPr>
            <a:r>
              <a:rPr kumimoji="0" lang="fr-FR" sz="24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L’existence d’une marge d’amélioration possible pour le professionnel engagé</a:t>
            </a:r>
          </a:p>
          <a:p>
            <a:pPr marL="990600" marR="0" lvl="1" indent="-533400" algn="just" defTabSz="914400" rtl="0" eaLnBrk="1" fontAlgn="auto" latinLnBrk="0" hangingPunct="1">
              <a:lnSpc>
                <a:spcPct val="100000"/>
              </a:lnSpc>
              <a:spcBef>
                <a:spcPct val="20000"/>
              </a:spcBef>
              <a:spcAft>
                <a:spcPts val="0"/>
              </a:spcAft>
              <a:buClrTx/>
              <a:buSzTx/>
              <a:buFontTx/>
              <a:buAutoNum type="arabicPeriod"/>
              <a:tabLst/>
              <a:defRPr/>
            </a:pPr>
            <a:r>
              <a:rPr kumimoji="0" lang="fr-FR" sz="2400" b="1" i="0" u="none" strike="noStrike" kern="1200" cap="none" spc="0" normalizeH="0" baseline="0" noProof="0" dirty="0" smtClean="0">
                <a:ln>
                  <a:noFill/>
                </a:ln>
                <a:solidFill>
                  <a:srgbClr val="002060"/>
                </a:solidFill>
                <a:effectLst/>
                <a:uLnTx/>
                <a:uFillTx/>
                <a:latin typeface="Calibri" pitchFamily="34" charset="0"/>
                <a:cs typeface="Calibri" pitchFamily="34" charset="0"/>
              </a:rPr>
              <a:t>L’impact potentiel en termes de santé publique </a:t>
            </a:r>
            <a:r>
              <a:rPr kumimoji="0" lang="fr-FR" sz="2400" i="0" u="none" strike="noStrike" kern="1200" cap="none" spc="0" normalizeH="0" baseline="0" noProof="0" dirty="0" smtClean="0">
                <a:ln>
                  <a:noFill/>
                </a:ln>
                <a:solidFill>
                  <a:srgbClr val="002060"/>
                </a:solidFill>
                <a:effectLst/>
                <a:uLnTx/>
                <a:uFillTx/>
                <a:latin typeface="Calibri" pitchFamily="34" charset="0"/>
                <a:cs typeface="Calibri" pitchFamily="34" charset="0"/>
              </a:rPr>
              <a:t>(prévalence gravité, coût)  </a:t>
            </a:r>
            <a:endParaRPr lang="fr-FR" sz="2400" dirty="0">
              <a:solidFill>
                <a:srgbClr val="002060"/>
              </a:solidFill>
              <a:latin typeface="Calibri" pitchFamily="34" charset="0"/>
              <a:cs typeface="Calibri" pitchFamily="34" charset="0"/>
            </a:endParaRPr>
          </a:p>
          <a:p>
            <a:pPr marL="990600" marR="0" lvl="1" indent="-533400" algn="just" defTabSz="914400" rtl="0" eaLnBrk="1" fontAlgn="auto" latinLnBrk="0" hangingPunct="1">
              <a:lnSpc>
                <a:spcPct val="100000"/>
              </a:lnSpc>
              <a:spcBef>
                <a:spcPct val="20000"/>
              </a:spcBef>
              <a:spcAft>
                <a:spcPts val="0"/>
              </a:spcAft>
              <a:buClrTx/>
              <a:buSzTx/>
              <a:buFontTx/>
              <a:buAutoNum type="arabicPeriod"/>
              <a:tabLst/>
              <a:defRPr/>
            </a:pPr>
            <a:endParaRPr lang="fr-FR" sz="2000" dirty="0" smtClean="0">
              <a:solidFill>
                <a:srgbClr val="002060"/>
              </a:solidFill>
              <a:latin typeface="Calibri" pitchFamily="34" charset="0"/>
              <a:cs typeface="Calibri" pitchFamily="34" charset="0"/>
            </a:endParaRPr>
          </a:p>
          <a:p>
            <a:pPr marL="990600" marR="0" lvl="1" indent="-533400" algn="just" defTabSz="914400" rtl="0" eaLnBrk="1" fontAlgn="auto" latinLnBrk="0" hangingPunct="1">
              <a:lnSpc>
                <a:spcPct val="100000"/>
              </a:lnSpc>
              <a:spcBef>
                <a:spcPct val="20000"/>
              </a:spcBef>
              <a:spcAft>
                <a:spcPts val="0"/>
              </a:spcAft>
              <a:buClrTx/>
              <a:buSzTx/>
              <a:buFontTx/>
              <a:buAutoNum type="arabicPeriod"/>
              <a:tabLst/>
              <a:defRPr/>
            </a:pPr>
            <a:endParaRPr lang="fr-FR" dirty="0">
              <a:solidFill>
                <a:srgbClr val="002060"/>
              </a:solidFill>
              <a:latin typeface="Calibri" pitchFamily="34" charset="0"/>
              <a:cs typeface="Calibri" pitchFamily="34" charset="0"/>
            </a:endParaRPr>
          </a:p>
        </p:txBody>
      </p:sp>
    </p:spTree>
  </p:cSld>
  <p:clrMapOvr>
    <a:masterClrMapping/>
  </p:clrMapOvr>
  <p:transition>
    <p:checke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sz="3200" b="1" dirty="0" smtClean="0">
                <a:solidFill>
                  <a:schemeClr val="bg1"/>
                </a:solidFill>
                <a:latin typeface="Calibri" pitchFamily="34" charset="0"/>
                <a:cs typeface="Calibri" pitchFamily="34" charset="0"/>
              </a:rPr>
              <a:t>L’EPP dans la nouvelle certification V2025 </a:t>
            </a:r>
            <a:endParaRPr lang="fr-FR" dirty="0">
              <a:solidFill>
                <a:schemeClr val="bg1"/>
              </a:solidFill>
            </a:endParaRPr>
          </a:p>
        </p:txBody>
      </p:sp>
      <p:sp>
        <p:nvSpPr>
          <p:cNvPr id="3" name="Rectangle 3"/>
          <p:cNvSpPr txBox="1">
            <a:spLocks noChangeArrowheads="1"/>
          </p:cNvSpPr>
          <p:nvPr/>
        </p:nvSpPr>
        <p:spPr>
          <a:xfrm>
            <a:off x="395536" y="836712"/>
            <a:ext cx="8496944" cy="5123606"/>
          </a:xfrm>
          <a:prstGeom prst="rect">
            <a:avLst/>
          </a:prstGeom>
        </p:spPr>
        <p:txBody>
          <a:bodyPr/>
          <a:lstStyle/>
          <a:p>
            <a:pPr marL="0" lvl="1" algn="just">
              <a:spcBef>
                <a:spcPct val="20000"/>
              </a:spcBef>
              <a:defRPr/>
            </a:pPr>
            <a:r>
              <a:rPr lang="fr-FR" sz="2000" b="1" dirty="0" smtClean="0">
                <a:solidFill>
                  <a:srgbClr val="002060"/>
                </a:solidFill>
                <a:latin typeface="Calibri" pitchFamily="34" charset="0"/>
                <a:cs typeface="Calibri" pitchFamily="34" charset="0"/>
              </a:rPr>
              <a:t>Certaines activités </a:t>
            </a:r>
            <a:r>
              <a:rPr lang="fr-FR" sz="2000" b="1" dirty="0">
                <a:solidFill>
                  <a:srgbClr val="002060"/>
                </a:solidFill>
                <a:latin typeface="Calibri" pitchFamily="34" charset="0"/>
                <a:cs typeface="Calibri" pitchFamily="34" charset="0"/>
              </a:rPr>
              <a:t>d’un établissement </a:t>
            </a:r>
            <a:r>
              <a:rPr lang="fr-FR" sz="2000" b="1" dirty="0" smtClean="0">
                <a:solidFill>
                  <a:srgbClr val="002060"/>
                </a:solidFill>
                <a:latin typeface="Calibri" pitchFamily="34" charset="0"/>
                <a:cs typeface="Calibri" pitchFamily="34" charset="0"/>
              </a:rPr>
              <a:t>de santé requièrent de suivre des indicateurs sur </a:t>
            </a:r>
            <a:r>
              <a:rPr lang="fr-FR" sz="2000" b="1" dirty="0">
                <a:solidFill>
                  <a:srgbClr val="002060"/>
                </a:solidFill>
                <a:latin typeface="Calibri" pitchFamily="34" charset="0"/>
                <a:cs typeface="Calibri" pitchFamily="34" charset="0"/>
              </a:rPr>
              <a:t>des </a:t>
            </a:r>
            <a:r>
              <a:rPr lang="fr-FR" sz="2000" b="1" u="sng" dirty="0">
                <a:solidFill>
                  <a:srgbClr val="002060"/>
                </a:solidFill>
                <a:latin typeface="Calibri" pitchFamily="34" charset="0"/>
                <a:cs typeface="Calibri" pitchFamily="34" charset="0"/>
              </a:rPr>
              <a:t>thèmes prioritaires </a:t>
            </a:r>
            <a:r>
              <a:rPr lang="fr-FR" sz="2000" b="1" dirty="0">
                <a:solidFill>
                  <a:srgbClr val="002060"/>
                </a:solidFill>
                <a:latin typeface="Calibri" pitchFamily="34" charset="0"/>
                <a:cs typeface="Calibri" pitchFamily="34" charset="0"/>
              </a:rPr>
              <a:t>comme </a:t>
            </a:r>
            <a:r>
              <a:rPr lang="fr-FR" sz="2000" dirty="0">
                <a:solidFill>
                  <a:srgbClr val="002060"/>
                </a:solidFill>
                <a:latin typeface="Calibri" pitchFamily="34" charset="0"/>
                <a:cs typeface="Calibri" pitchFamily="34" charset="0"/>
              </a:rPr>
              <a:t>: </a:t>
            </a:r>
          </a:p>
          <a:p>
            <a:pPr marL="990600" marR="0" lvl="1" indent="-533400" algn="just" defTabSz="914400" rtl="0" eaLnBrk="1" fontAlgn="auto" latinLnBrk="0" hangingPunct="1">
              <a:lnSpc>
                <a:spcPct val="100000"/>
              </a:lnSpc>
              <a:spcBef>
                <a:spcPct val="20000"/>
              </a:spcBef>
              <a:spcAft>
                <a:spcPts val="0"/>
              </a:spcAft>
              <a:buClrTx/>
              <a:buSzTx/>
              <a:buFontTx/>
              <a:buAutoNum type="arabicPeriod"/>
              <a:tabLst/>
              <a:defRPr/>
            </a:pPr>
            <a:endParaRPr lang="fr-FR" sz="2000" dirty="0" smtClean="0">
              <a:solidFill>
                <a:srgbClr val="002060"/>
              </a:solidFill>
              <a:latin typeface="Calibri" pitchFamily="34" charset="0"/>
              <a:cs typeface="Calibri" pitchFamily="34" charset="0"/>
            </a:endParaRPr>
          </a:p>
          <a:p>
            <a:pPr marL="990600" marR="0" lvl="1" indent="-533400" algn="just" defTabSz="914400" rtl="0" eaLnBrk="1" fontAlgn="auto" latinLnBrk="0" hangingPunct="1">
              <a:lnSpc>
                <a:spcPct val="100000"/>
              </a:lnSpc>
              <a:spcBef>
                <a:spcPct val="20000"/>
              </a:spcBef>
              <a:spcAft>
                <a:spcPts val="0"/>
              </a:spcAft>
              <a:buClrTx/>
              <a:buSzTx/>
              <a:buFontTx/>
              <a:buAutoNum type="arabicPeriod"/>
              <a:tabLst/>
              <a:defRPr/>
            </a:pPr>
            <a:endParaRPr lang="fr-FR" dirty="0">
              <a:solidFill>
                <a:srgbClr val="002060"/>
              </a:solidFill>
              <a:latin typeface="Calibri" pitchFamily="34" charset="0"/>
              <a:cs typeface="Calibri" pitchFamily="34" charset="0"/>
            </a:endParaRPr>
          </a:p>
        </p:txBody>
      </p:sp>
      <p:sp>
        <p:nvSpPr>
          <p:cNvPr id="4" name="Rectangle 3"/>
          <p:cNvSpPr/>
          <p:nvPr/>
        </p:nvSpPr>
        <p:spPr>
          <a:xfrm>
            <a:off x="51334" y="1844824"/>
            <a:ext cx="8892851" cy="5078313"/>
          </a:xfrm>
          <a:prstGeom prst="rect">
            <a:avLst/>
          </a:prstGeom>
        </p:spPr>
        <p:txBody>
          <a:bodyPr wrap="square">
            <a:spAutoFit/>
          </a:bodyPr>
          <a:lstStyle/>
          <a:p>
            <a:pPr marL="274638" lvl="1" indent="-9525" algn="just">
              <a:spcBef>
                <a:spcPct val="20000"/>
              </a:spcBef>
              <a:defRPr/>
            </a:pPr>
            <a:r>
              <a:rPr lang="fr-FR" sz="2000" b="1" dirty="0" smtClean="0">
                <a:solidFill>
                  <a:srgbClr val="FF0000"/>
                </a:solidFill>
                <a:latin typeface="Calibri" pitchFamily="34" charset="0"/>
                <a:cs typeface="Calibri" pitchFamily="34" charset="0"/>
              </a:rPr>
              <a:t>2.2.08 </a:t>
            </a:r>
            <a:r>
              <a:rPr lang="fr-FR" sz="2000" b="1" dirty="0">
                <a:solidFill>
                  <a:srgbClr val="FF0000"/>
                </a:solidFill>
                <a:latin typeface="Calibri" pitchFamily="34" charset="0"/>
                <a:cs typeface="Calibri" pitchFamily="34" charset="0"/>
              </a:rPr>
              <a:t>Les équipes </a:t>
            </a:r>
            <a:r>
              <a:rPr lang="fr-FR" sz="2000" b="1" dirty="0" smtClean="0">
                <a:solidFill>
                  <a:srgbClr val="FF0000"/>
                </a:solidFill>
                <a:latin typeface="Calibri" pitchFamily="34" charset="0"/>
                <a:cs typeface="Calibri" pitchFamily="34" charset="0"/>
              </a:rPr>
              <a:t>respectent les précautions standard d’hygiène</a:t>
            </a:r>
            <a:r>
              <a:rPr lang="fr-FR" sz="2000" b="1" dirty="0">
                <a:solidFill>
                  <a:srgbClr val="FF0000"/>
                </a:solidFill>
                <a:latin typeface="Calibri" pitchFamily="34" charset="0"/>
                <a:cs typeface="Calibri" pitchFamily="34" charset="0"/>
              </a:rPr>
              <a:t>	</a:t>
            </a:r>
          </a:p>
          <a:p>
            <a:pPr marL="274638" lvl="1" indent="-9525" algn="just">
              <a:spcBef>
                <a:spcPct val="20000"/>
              </a:spcBef>
              <a:defRPr/>
            </a:pPr>
            <a:r>
              <a:rPr lang="fr-FR" sz="2000" b="1" dirty="0" smtClean="0">
                <a:solidFill>
                  <a:srgbClr val="002060"/>
                </a:solidFill>
                <a:latin typeface="Calibri" pitchFamily="34" charset="0"/>
                <a:cs typeface="Calibri" pitchFamily="34" charset="0"/>
              </a:rPr>
              <a:t>2.2-09 </a:t>
            </a:r>
            <a:r>
              <a:rPr lang="fr-FR" sz="2000" b="1" dirty="0">
                <a:solidFill>
                  <a:srgbClr val="002060"/>
                </a:solidFill>
                <a:latin typeface="Calibri" pitchFamily="34" charset="0"/>
                <a:cs typeface="Calibri" pitchFamily="34" charset="0"/>
              </a:rPr>
              <a:t>Les équipes respectent les précautions complémentaires d’hygiène	</a:t>
            </a:r>
          </a:p>
          <a:p>
            <a:pPr marL="274638" lvl="1" indent="-9525" algn="just">
              <a:spcBef>
                <a:spcPct val="20000"/>
              </a:spcBef>
              <a:defRPr/>
            </a:pPr>
            <a:r>
              <a:rPr lang="fr-FR" sz="2000" dirty="0" smtClean="0">
                <a:solidFill>
                  <a:srgbClr val="002060"/>
                </a:solidFill>
                <a:latin typeface="Calibri" pitchFamily="34" charset="0"/>
                <a:cs typeface="Calibri" pitchFamily="34" charset="0"/>
              </a:rPr>
              <a:t>2.2-10 </a:t>
            </a:r>
            <a:r>
              <a:rPr lang="fr-FR" sz="2000" dirty="0">
                <a:solidFill>
                  <a:srgbClr val="002060"/>
                </a:solidFill>
                <a:latin typeface="Calibri" pitchFamily="34" charset="0"/>
                <a:cs typeface="Calibri" pitchFamily="34" charset="0"/>
              </a:rPr>
              <a:t>Les équipes maîtrisent le risque infectieux lié aux </a:t>
            </a:r>
            <a:r>
              <a:rPr lang="fr-FR" sz="2000" b="1" dirty="0">
                <a:solidFill>
                  <a:srgbClr val="002060"/>
                </a:solidFill>
                <a:latin typeface="Calibri" pitchFamily="34" charset="0"/>
                <a:cs typeface="Calibri" pitchFamily="34" charset="0"/>
              </a:rPr>
              <a:t>dispositifs invasifs </a:t>
            </a:r>
            <a:r>
              <a:rPr lang="fr-FR" sz="2000" dirty="0">
                <a:solidFill>
                  <a:srgbClr val="002060"/>
                </a:solidFill>
                <a:latin typeface="Calibri" pitchFamily="34" charset="0"/>
                <a:cs typeface="Calibri" pitchFamily="34" charset="0"/>
              </a:rPr>
              <a:t>en appliquant les précautions adéquates	</a:t>
            </a:r>
          </a:p>
          <a:p>
            <a:pPr marL="274638" lvl="1" indent="-9525" algn="just">
              <a:spcBef>
                <a:spcPct val="20000"/>
              </a:spcBef>
              <a:defRPr/>
            </a:pPr>
            <a:r>
              <a:rPr lang="fr-FR" sz="2000" i="1" dirty="0">
                <a:solidFill>
                  <a:srgbClr val="002060"/>
                </a:solidFill>
                <a:latin typeface="Calibri" pitchFamily="34" charset="0"/>
                <a:cs typeface="Calibri" pitchFamily="34" charset="0"/>
              </a:rPr>
              <a:t>2.3-05 Les équipes maîtrisent les bonnes pratiques d’antibioprophylaxie liées aux actes invasifs </a:t>
            </a:r>
            <a:r>
              <a:rPr lang="fr-FR" sz="2000" i="1" dirty="0" smtClean="0">
                <a:solidFill>
                  <a:srgbClr val="002060"/>
                </a:solidFill>
                <a:latin typeface="Calibri" pitchFamily="34" charset="0"/>
                <a:cs typeface="Calibri" pitchFamily="34" charset="0"/>
              </a:rPr>
              <a:t>(Secteurs interventionnels)</a:t>
            </a:r>
          </a:p>
          <a:p>
            <a:pPr marL="274638" lvl="1" indent="-9525" algn="just">
              <a:spcBef>
                <a:spcPct val="20000"/>
              </a:spcBef>
              <a:defRPr/>
            </a:pPr>
            <a:r>
              <a:rPr lang="fr-FR" sz="2000" b="1" i="1" dirty="0" smtClean="0">
                <a:solidFill>
                  <a:srgbClr val="FF0000"/>
                </a:solidFill>
                <a:latin typeface="Calibri" pitchFamily="34" charset="0"/>
                <a:cs typeface="Calibri" pitchFamily="34" charset="0"/>
              </a:rPr>
              <a:t>2.3-06 </a:t>
            </a:r>
            <a:r>
              <a:rPr lang="fr-FR" sz="2000" b="1" i="1" dirty="0">
                <a:solidFill>
                  <a:srgbClr val="FF0000"/>
                </a:solidFill>
                <a:latin typeface="Calibri" pitchFamily="34" charset="0"/>
                <a:cs typeface="Calibri" pitchFamily="34" charset="0"/>
              </a:rPr>
              <a:t>Les équipes des secteurs interventionnels maîtrisent </a:t>
            </a:r>
            <a:r>
              <a:rPr lang="fr-FR" sz="2000" b="1" i="1" dirty="0" smtClean="0">
                <a:solidFill>
                  <a:srgbClr val="FF0000"/>
                </a:solidFill>
                <a:latin typeface="Calibri" pitchFamily="34" charset="0"/>
                <a:cs typeface="Calibri" pitchFamily="34" charset="0"/>
              </a:rPr>
              <a:t>les risques, notamment infectieux, liés aux équipements et pratiques professionnelles (SI)</a:t>
            </a:r>
          </a:p>
          <a:p>
            <a:pPr marL="274638" lvl="1" indent="-9525" algn="just">
              <a:spcBef>
                <a:spcPct val="20000"/>
              </a:spcBef>
              <a:defRPr/>
            </a:pPr>
            <a:r>
              <a:rPr lang="fr-FR" sz="2000" dirty="0">
                <a:solidFill>
                  <a:srgbClr val="002060"/>
                </a:solidFill>
                <a:latin typeface="Calibri" pitchFamily="34" charset="0"/>
                <a:cs typeface="Calibri" pitchFamily="34" charset="0"/>
              </a:rPr>
              <a:t>	2.3-07 Les équipes maîtrisent le risque infectieux, lié au circuit des dispositifs médicaux invasifs réutilisables </a:t>
            </a:r>
            <a:r>
              <a:rPr lang="fr-FR" sz="2000" dirty="0" smtClean="0">
                <a:solidFill>
                  <a:srgbClr val="002060"/>
                </a:solidFill>
                <a:latin typeface="Calibri" pitchFamily="34" charset="0"/>
                <a:cs typeface="Calibri" pitchFamily="34" charset="0"/>
              </a:rPr>
              <a:t>thermosensibles</a:t>
            </a:r>
          </a:p>
          <a:p>
            <a:pPr marL="274638" lvl="1" indent="-9525" algn="just">
              <a:spcBef>
                <a:spcPct val="20000"/>
              </a:spcBef>
              <a:defRPr/>
            </a:pPr>
            <a:r>
              <a:rPr lang="fr-FR" sz="2000" b="1" dirty="0" smtClean="0">
                <a:solidFill>
                  <a:srgbClr val="FF0000"/>
                </a:solidFill>
                <a:latin typeface="Calibri" pitchFamily="34" charset="0"/>
                <a:cs typeface="Calibri" pitchFamily="34" charset="0"/>
              </a:rPr>
              <a:t>2.4-02 La pertinence des prescriptions d’antibiotiques est argumentée et réévaluée. </a:t>
            </a:r>
            <a:endParaRPr lang="fr-FR" sz="2000" b="1" dirty="0">
              <a:solidFill>
                <a:srgbClr val="FF0000"/>
              </a:solidFill>
              <a:latin typeface="Calibri" pitchFamily="34" charset="0"/>
              <a:cs typeface="Calibri" pitchFamily="34" charset="0"/>
            </a:endParaRPr>
          </a:p>
          <a:p>
            <a:pPr marL="274638" lvl="1" indent="-9525" algn="just">
              <a:spcBef>
                <a:spcPct val="20000"/>
              </a:spcBef>
              <a:defRPr/>
            </a:pPr>
            <a:r>
              <a:rPr lang="fr-FR" sz="2000" dirty="0" smtClean="0">
                <a:solidFill>
                  <a:srgbClr val="002060"/>
                </a:solidFill>
                <a:latin typeface="Calibri" pitchFamily="34" charset="0"/>
                <a:cs typeface="Calibri" pitchFamily="34" charset="0"/>
                <a:sym typeface="Wingdings" panose="05000000000000000000" pitchFamily="2" charset="2"/>
              </a:rPr>
              <a:t></a:t>
            </a:r>
            <a:r>
              <a:rPr lang="fr-FR" sz="2000" dirty="0" smtClean="0">
                <a:solidFill>
                  <a:srgbClr val="002060"/>
                </a:solidFill>
                <a:latin typeface="Calibri" pitchFamily="34" charset="0"/>
                <a:cs typeface="Calibri" pitchFamily="34" charset="0"/>
              </a:rPr>
              <a:t>L’évaluation des pratiques est préconisée pour pouvoir s’assurer de la mise en œuvre des bonnes pratiques. </a:t>
            </a:r>
            <a:endParaRPr lang="fr-FR" sz="2000" dirty="0">
              <a:solidFill>
                <a:srgbClr val="002060"/>
              </a:solidFill>
              <a:latin typeface="Calibri" pitchFamily="34" charset="0"/>
              <a:cs typeface="Calibri" pitchFamily="34" charset="0"/>
            </a:endParaRPr>
          </a:p>
          <a:p>
            <a:endParaRPr lang="fr-FR" sz="1600" dirty="0">
              <a:solidFill>
                <a:srgbClr val="000000"/>
              </a:solidFill>
              <a:latin typeface="Arial" panose="020B0604020202020204" pitchFamily="34" charset="0"/>
            </a:endParaRPr>
          </a:p>
        </p:txBody>
      </p:sp>
    </p:spTree>
    <p:extLst>
      <p:ext uri="{BB962C8B-B14F-4D97-AF65-F5344CB8AC3E}">
        <p14:creationId xmlns:p14="http://schemas.microsoft.com/office/powerpoint/2010/main" xmlns="" val="4258269076"/>
      </p:ext>
    </p:extLst>
  </p:cSld>
  <p:clrMapOvr>
    <a:masterClrMapping/>
  </p:clrMapOvr>
  <p:transition>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cstate="print"/>
          <a:stretch>
            <a:fillRect/>
          </a:stretch>
        </p:blipFill>
        <p:spPr>
          <a:xfrm>
            <a:off x="0" y="692696"/>
            <a:ext cx="4473200" cy="5733256"/>
          </a:xfrm>
          <a:prstGeom prst="rect">
            <a:avLst/>
          </a:prstGeom>
        </p:spPr>
      </p:pic>
      <p:pic>
        <p:nvPicPr>
          <p:cNvPr id="10" name="Image 9"/>
          <p:cNvPicPr>
            <a:picLocks noChangeAspect="1"/>
          </p:cNvPicPr>
          <p:nvPr/>
        </p:nvPicPr>
        <p:blipFill>
          <a:blip r:embed="rId3" cstate="print"/>
          <a:stretch>
            <a:fillRect/>
          </a:stretch>
        </p:blipFill>
        <p:spPr>
          <a:xfrm>
            <a:off x="4182443" y="682400"/>
            <a:ext cx="4967229" cy="4916394"/>
          </a:xfrm>
          <a:prstGeom prst="rect">
            <a:avLst/>
          </a:prstGeom>
        </p:spPr>
      </p:pic>
    </p:spTree>
    <p:extLst>
      <p:ext uri="{BB962C8B-B14F-4D97-AF65-F5344CB8AC3E}">
        <p14:creationId xmlns:p14="http://schemas.microsoft.com/office/powerpoint/2010/main" xmlns="" val="11390047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smtClean="0">
                <a:solidFill>
                  <a:schemeClr val="bg1"/>
                </a:solidFill>
              </a:rPr>
              <a:t>L’audit clinique </a:t>
            </a:r>
            <a:endParaRPr lang="fr-FR" dirty="0">
              <a:solidFill>
                <a:schemeClr val="bg1"/>
              </a:solidFill>
            </a:endParaRPr>
          </a:p>
        </p:txBody>
      </p:sp>
      <p:sp>
        <p:nvSpPr>
          <p:cNvPr id="3" name="Rectangle 3"/>
          <p:cNvSpPr txBox="1">
            <a:spLocks noChangeArrowheads="1"/>
          </p:cNvSpPr>
          <p:nvPr/>
        </p:nvSpPr>
        <p:spPr>
          <a:xfrm>
            <a:off x="395536" y="836712"/>
            <a:ext cx="8314692"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85292" y="1916832"/>
            <a:ext cx="8424936" cy="4401205"/>
          </a:xfrm>
          <a:prstGeom prst="rect">
            <a:avLst/>
          </a:prstGeom>
        </p:spPr>
        <p:txBody>
          <a:bodyPr wrap="square">
            <a:spAutoFit/>
          </a:bodyPr>
          <a:lstStyle/>
          <a:p>
            <a:pPr algn="ctr">
              <a:spcBef>
                <a:spcPct val="50000"/>
              </a:spcBef>
            </a:pPr>
            <a:r>
              <a:rPr lang="fr-FR" altLang="fr-FR" sz="2800" dirty="0"/>
              <a:t>Méthode d’</a:t>
            </a:r>
            <a:r>
              <a:rPr lang="fr-FR" altLang="fr-FR" sz="2800" u="sng" dirty="0"/>
              <a:t>évaluation</a:t>
            </a:r>
            <a:r>
              <a:rPr lang="fr-FR" altLang="fr-FR" sz="2800" dirty="0"/>
              <a:t> qui permet, </a:t>
            </a:r>
            <a:endParaRPr lang="fr-FR" altLang="fr-FR" sz="2800" dirty="0" smtClean="0"/>
          </a:p>
          <a:p>
            <a:pPr algn="ctr">
              <a:spcBef>
                <a:spcPct val="50000"/>
              </a:spcBef>
            </a:pPr>
            <a:r>
              <a:rPr lang="fr-FR" altLang="fr-FR" sz="2800" dirty="0" smtClean="0"/>
              <a:t>à </a:t>
            </a:r>
            <a:r>
              <a:rPr lang="fr-FR" altLang="fr-FR" sz="2800" dirty="0"/>
              <a:t>l’aide de </a:t>
            </a:r>
            <a:r>
              <a:rPr lang="fr-FR" altLang="fr-FR" sz="2800" b="1" u="sng" dirty="0">
                <a:solidFill>
                  <a:srgbClr val="FF0000"/>
                </a:solidFill>
              </a:rPr>
              <a:t>critères </a:t>
            </a:r>
            <a:r>
              <a:rPr lang="fr-FR" altLang="fr-FR" sz="2800" b="1" u="sng" dirty="0" smtClean="0">
                <a:solidFill>
                  <a:srgbClr val="FF0000"/>
                </a:solidFill>
              </a:rPr>
              <a:t>déterminés (limités)</a:t>
            </a:r>
            <a:r>
              <a:rPr lang="fr-FR" altLang="fr-FR" sz="2800" dirty="0" smtClean="0"/>
              <a:t>, </a:t>
            </a:r>
          </a:p>
          <a:p>
            <a:pPr algn="ctr">
              <a:spcBef>
                <a:spcPct val="50000"/>
              </a:spcBef>
            </a:pPr>
            <a:r>
              <a:rPr lang="fr-FR" altLang="fr-FR" sz="2800" dirty="0" smtClean="0"/>
              <a:t>de </a:t>
            </a:r>
            <a:r>
              <a:rPr lang="fr-FR" altLang="fr-FR" sz="2800" b="1" u="sng" dirty="0">
                <a:solidFill>
                  <a:srgbClr val="FF0000"/>
                </a:solidFill>
              </a:rPr>
              <a:t>comparer</a:t>
            </a:r>
            <a:r>
              <a:rPr lang="fr-FR" altLang="fr-FR" sz="2800" dirty="0"/>
              <a:t> les </a:t>
            </a:r>
            <a:r>
              <a:rPr lang="fr-FR" altLang="fr-FR" sz="2800" u="sng" dirty="0"/>
              <a:t>pratiques de soins</a:t>
            </a:r>
            <a:r>
              <a:rPr lang="fr-FR" altLang="fr-FR" sz="2800" dirty="0"/>
              <a:t> </a:t>
            </a:r>
            <a:endParaRPr lang="fr-FR" altLang="fr-FR" sz="2800" dirty="0" smtClean="0"/>
          </a:p>
          <a:p>
            <a:pPr algn="ctr">
              <a:spcBef>
                <a:spcPct val="50000"/>
              </a:spcBef>
            </a:pPr>
            <a:r>
              <a:rPr lang="fr-FR" altLang="fr-FR" sz="2800" dirty="0" smtClean="0"/>
              <a:t>à </a:t>
            </a:r>
            <a:r>
              <a:rPr lang="fr-FR" altLang="fr-FR" sz="2800" dirty="0"/>
              <a:t>des </a:t>
            </a:r>
            <a:r>
              <a:rPr lang="fr-FR" altLang="fr-FR" sz="2800" b="1" u="sng" dirty="0">
                <a:solidFill>
                  <a:srgbClr val="FF0000"/>
                </a:solidFill>
              </a:rPr>
              <a:t>références admises </a:t>
            </a:r>
            <a:endParaRPr lang="fr-FR" altLang="fr-FR" sz="2800" b="1" u="sng" dirty="0" smtClean="0">
              <a:solidFill>
                <a:srgbClr val="FF0000"/>
              </a:solidFill>
            </a:endParaRPr>
          </a:p>
          <a:p>
            <a:pPr algn="ctr">
              <a:spcBef>
                <a:spcPct val="50000"/>
              </a:spcBef>
            </a:pPr>
            <a:r>
              <a:rPr lang="fr-FR" altLang="fr-FR" sz="2800" dirty="0" smtClean="0"/>
              <a:t>en </a:t>
            </a:r>
            <a:r>
              <a:rPr lang="fr-FR" altLang="fr-FR" sz="2800" dirty="0"/>
              <a:t>vue de </a:t>
            </a:r>
            <a:r>
              <a:rPr lang="fr-FR" altLang="fr-FR" sz="2800" u="sng" dirty="0"/>
              <a:t>mesurer la qualité</a:t>
            </a:r>
            <a:r>
              <a:rPr lang="fr-FR" altLang="fr-FR" sz="2800" dirty="0"/>
              <a:t> de ces pratiques et </a:t>
            </a:r>
            <a:r>
              <a:rPr lang="fr-FR" altLang="fr-FR" sz="2800" dirty="0" smtClean="0"/>
              <a:t>des</a:t>
            </a:r>
          </a:p>
          <a:p>
            <a:pPr algn="ctr">
              <a:spcBef>
                <a:spcPct val="50000"/>
              </a:spcBef>
            </a:pPr>
            <a:r>
              <a:rPr lang="fr-FR" altLang="fr-FR" sz="2800" dirty="0" smtClean="0"/>
              <a:t> </a:t>
            </a:r>
            <a:r>
              <a:rPr lang="fr-FR" altLang="fr-FR" sz="2800" dirty="0"/>
              <a:t>résultats de soins avec </a:t>
            </a:r>
            <a:r>
              <a:rPr lang="fr-FR" altLang="fr-FR" sz="2800" b="1" dirty="0">
                <a:solidFill>
                  <a:srgbClr val="00B0F0"/>
                </a:solidFill>
              </a:rPr>
              <a:t>l’objectif de les </a:t>
            </a:r>
            <a:r>
              <a:rPr lang="fr-FR" altLang="fr-FR" sz="2800" b="1" u="sng" dirty="0">
                <a:solidFill>
                  <a:srgbClr val="00B0F0"/>
                </a:solidFill>
              </a:rPr>
              <a:t>améliorer</a:t>
            </a:r>
          </a:p>
          <a:p>
            <a:pPr algn="ctr">
              <a:spcBef>
                <a:spcPct val="50000"/>
              </a:spcBef>
            </a:pPr>
            <a:endParaRPr lang="fr-FR" altLang="fr-FR" sz="2800" b="1" u="sng" dirty="0"/>
          </a:p>
        </p:txBody>
      </p:sp>
    </p:spTree>
    <p:extLst>
      <p:ext uri="{BB962C8B-B14F-4D97-AF65-F5344CB8AC3E}">
        <p14:creationId xmlns:p14="http://schemas.microsoft.com/office/powerpoint/2010/main" xmlns="" val="3356040261"/>
      </p:ext>
    </p:extLst>
  </p:cSld>
  <p:clrMapOvr>
    <a:masterClrMapping/>
  </p:clrMapOvr>
  <p:transition>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sz="3600" b="1" dirty="0" smtClean="0">
                <a:solidFill>
                  <a:schemeClr val="bg1"/>
                </a:solidFill>
                <a:latin typeface="Calibri" pitchFamily="34" charset="0"/>
                <a:cs typeface="Calibri" pitchFamily="34" charset="0"/>
              </a:rPr>
              <a:t>L’audit clinique</a:t>
            </a:r>
            <a:endParaRPr lang="fr-FR" sz="3600" b="1" dirty="0">
              <a:solidFill>
                <a:schemeClr val="bg1"/>
              </a:solidFill>
              <a:latin typeface="Calibri" pitchFamily="34" charset="0"/>
              <a:cs typeface="Calibri" pitchFamily="34" charset="0"/>
            </a:endParaRPr>
          </a:p>
        </p:txBody>
      </p:sp>
      <p:sp>
        <p:nvSpPr>
          <p:cNvPr id="4" name="Rectangle 3"/>
          <p:cNvSpPr/>
          <p:nvPr/>
        </p:nvSpPr>
        <p:spPr>
          <a:xfrm>
            <a:off x="266174" y="707399"/>
            <a:ext cx="8626306" cy="480131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533400" indent="-533400">
              <a:lnSpc>
                <a:spcPct val="90000"/>
              </a:lnSpc>
              <a:buFont typeface="Wingdings" panose="05000000000000000000" pitchFamily="2" charset="2"/>
              <a:buNone/>
            </a:pPr>
            <a:r>
              <a:rPr lang="fr-FR" altLang="fr-FR" sz="2800" dirty="0" smtClean="0"/>
              <a:t>Déroulement </a:t>
            </a:r>
            <a:r>
              <a:rPr lang="fr-FR" altLang="fr-FR" sz="2800" dirty="0"/>
              <a:t>de l’audit : </a:t>
            </a:r>
          </a:p>
          <a:p>
            <a:pPr marL="533400" indent="-533400">
              <a:lnSpc>
                <a:spcPct val="90000"/>
              </a:lnSpc>
              <a:buFontTx/>
              <a:buAutoNum type="arabicPeriod"/>
            </a:pPr>
            <a:r>
              <a:rPr lang="fr-FR" altLang="fr-FR" sz="2400" u="sng" dirty="0" smtClean="0">
                <a:solidFill>
                  <a:srgbClr val="0070C0"/>
                </a:solidFill>
              </a:rPr>
              <a:t>Choix du thème  (figures imposées / libres en </a:t>
            </a:r>
            <a:r>
              <a:rPr lang="fr-FR" altLang="fr-FR" sz="2400" u="sng" dirty="0" err="1" smtClean="0">
                <a:solidFill>
                  <a:srgbClr val="0070C0"/>
                </a:solidFill>
              </a:rPr>
              <a:t>étab</a:t>
            </a:r>
            <a:r>
              <a:rPr lang="fr-FR" altLang="fr-FR" sz="2400" u="sng" dirty="0" smtClean="0">
                <a:solidFill>
                  <a:srgbClr val="0070C0"/>
                </a:solidFill>
              </a:rPr>
              <a:t> de santé)</a:t>
            </a:r>
          </a:p>
          <a:p>
            <a:pPr marL="533400" indent="-533400">
              <a:lnSpc>
                <a:spcPct val="90000"/>
              </a:lnSpc>
              <a:buFontTx/>
              <a:buAutoNum type="arabicPeriod"/>
            </a:pPr>
            <a:r>
              <a:rPr lang="fr-FR" altLang="fr-FR" sz="2400" dirty="0" smtClean="0"/>
              <a:t>Information</a:t>
            </a:r>
            <a:r>
              <a:rPr lang="fr-FR" altLang="fr-FR" sz="2400" dirty="0"/>
              <a:t>, sensibilisation des équipes, </a:t>
            </a:r>
          </a:p>
          <a:p>
            <a:pPr marL="533400" indent="-533400">
              <a:lnSpc>
                <a:spcPct val="90000"/>
              </a:lnSpc>
              <a:buFontTx/>
              <a:buAutoNum type="arabicPeriod"/>
            </a:pPr>
            <a:r>
              <a:rPr lang="fr-FR" altLang="fr-FR" sz="2400" dirty="0"/>
              <a:t>Recherche référentiel </a:t>
            </a:r>
          </a:p>
          <a:p>
            <a:pPr marL="533400" indent="-533400">
              <a:lnSpc>
                <a:spcPct val="90000"/>
              </a:lnSpc>
              <a:buFontTx/>
              <a:buAutoNum type="arabicPeriod"/>
            </a:pPr>
            <a:r>
              <a:rPr lang="fr-FR" altLang="fr-FR" sz="2400" dirty="0"/>
              <a:t>Analyse des critères (acceptabilité, pertinence)</a:t>
            </a:r>
          </a:p>
          <a:p>
            <a:pPr marL="533400" indent="-533400">
              <a:lnSpc>
                <a:spcPct val="90000"/>
              </a:lnSpc>
              <a:buFontTx/>
              <a:buAutoNum type="arabicPeriod"/>
            </a:pPr>
            <a:r>
              <a:rPr lang="fr-FR" altLang="fr-FR" sz="2400" dirty="0"/>
              <a:t>Organisation pratique : </a:t>
            </a:r>
            <a:r>
              <a:rPr lang="fr-FR" altLang="fr-FR" sz="2400" dirty="0">
                <a:hlinkClick r:id="rId2" action="ppaction://hlinkfile"/>
              </a:rPr>
              <a:t>Protocole</a:t>
            </a:r>
            <a:r>
              <a:rPr lang="fr-FR" altLang="fr-FR" sz="2400" dirty="0"/>
              <a:t>; </a:t>
            </a:r>
            <a:r>
              <a:rPr lang="fr-FR" altLang="fr-FR" sz="2400" dirty="0">
                <a:hlinkClick r:id="rId3" action="ppaction://hlinkfile"/>
              </a:rPr>
              <a:t>calendrier GANTT</a:t>
            </a:r>
            <a:endParaRPr lang="fr-FR" altLang="fr-FR" sz="2400" dirty="0"/>
          </a:p>
          <a:p>
            <a:pPr marL="533400" indent="-533400">
              <a:lnSpc>
                <a:spcPct val="90000"/>
              </a:lnSpc>
              <a:buFontTx/>
              <a:buAutoNum type="arabicPeriod"/>
            </a:pPr>
            <a:r>
              <a:rPr lang="fr-FR" altLang="fr-FR" sz="2400" dirty="0"/>
              <a:t>Réalisation de l’audit : </a:t>
            </a:r>
            <a:r>
              <a:rPr lang="fr-FR" altLang="fr-FR" sz="2400" dirty="0" smtClean="0"/>
              <a:t>10 à 30 dossiers, X observations terrain</a:t>
            </a:r>
            <a:endParaRPr lang="fr-FR" altLang="fr-FR" sz="2400" dirty="0"/>
          </a:p>
          <a:p>
            <a:pPr marL="533400" indent="-533400">
              <a:lnSpc>
                <a:spcPct val="90000"/>
              </a:lnSpc>
              <a:buFontTx/>
              <a:buAutoNum type="arabicPeriod"/>
            </a:pPr>
            <a:r>
              <a:rPr lang="fr-FR" altLang="fr-FR" sz="2400" dirty="0">
                <a:hlinkClick r:id="rId4" action="ppaction://hlinkfile"/>
              </a:rPr>
              <a:t>Saisie des données</a:t>
            </a:r>
            <a:endParaRPr lang="fr-FR" altLang="fr-FR" sz="2400" dirty="0"/>
          </a:p>
          <a:p>
            <a:pPr marL="533400" indent="-533400">
              <a:lnSpc>
                <a:spcPct val="90000"/>
              </a:lnSpc>
              <a:buFontTx/>
              <a:buAutoNum type="arabicPeriod"/>
            </a:pPr>
            <a:r>
              <a:rPr lang="fr-FR" altLang="fr-FR" sz="2400" dirty="0"/>
              <a:t>Analyse des résultats </a:t>
            </a:r>
            <a:r>
              <a:rPr lang="fr-FR" altLang="fr-FR" sz="2400" dirty="0" smtClean="0"/>
              <a:t>: indicateurs de conformité </a:t>
            </a:r>
            <a:endParaRPr lang="fr-FR" altLang="fr-FR" sz="2400" dirty="0"/>
          </a:p>
          <a:p>
            <a:pPr marL="533400" indent="-533400">
              <a:lnSpc>
                <a:spcPct val="90000"/>
              </a:lnSpc>
              <a:buFontTx/>
              <a:buAutoNum type="arabicPeriod"/>
            </a:pPr>
            <a:r>
              <a:rPr lang="fr-FR" altLang="fr-FR" sz="2400" b="1" dirty="0">
                <a:solidFill>
                  <a:srgbClr val="FF0000"/>
                </a:solidFill>
              </a:rPr>
              <a:t>Identification des écarts</a:t>
            </a:r>
          </a:p>
          <a:p>
            <a:pPr marL="533400" indent="-533400">
              <a:lnSpc>
                <a:spcPct val="90000"/>
              </a:lnSpc>
              <a:buFontTx/>
              <a:buAutoNum type="arabicPeriod"/>
            </a:pPr>
            <a:r>
              <a:rPr lang="fr-FR" altLang="fr-FR" sz="2400" b="1" dirty="0">
                <a:solidFill>
                  <a:srgbClr val="FF0000"/>
                </a:solidFill>
              </a:rPr>
              <a:t>Identification des actions correctives : plan d’action </a:t>
            </a:r>
          </a:p>
          <a:p>
            <a:pPr marL="533400" indent="-533400">
              <a:lnSpc>
                <a:spcPct val="90000"/>
              </a:lnSpc>
              <a:buFontTx/>
              <a:buAutoNum type="arabicPeriod"/>
            </a:pPr>
            <a:r>
              <a:rPr lang="fr-FR" altLang="fr-FR" sz="2400" dirty="0"/>
              <a:t>Réalisation du </a:t>
            </a:r>
            <a:r>
              <a:rPr lang="fr-FR" altLang="fr-FR" sz="2400" u="sng" dirty="0"/>
              <a:t>2ème audit </a:t>
            </a:r>
          </a:p>
          <a:p>
            <a:pPr marL="533400" indent="-533400">
              <a:lnSpc>
                <a:spcPct val="90000"/>
              </a:lnSpc>
              <a:buFontTx/>
              <a:buAutoNum type="arabicPeriod"/>
            </a:pPr>
            <a:r>
              <a:rPr lang="fr-FR" altLang="fr-FR" sz="2400" dirty="0">
                <a:hlinkClick r:id="rId5" action="ppaction://hlinkfile"/>
              </a:rPr>
              <a:t>Rédaction du rapport </a:t>
            </a:r>
            <a:r>
              <a:rPr lang="fr-FR" altLang="fr-FR" sz="2400" dirty="0"/>
              <a:t>et perspectives de pérennisation</a:t>
            </a:r>
          </a:p>
          <a:p>
            <a:pPr marL="533400" indent="-533400">
              <a:lnSpc>
                <a:spcPct val="90000"/>
              </a:lnSpc>
              <a:buFontTx/>
              <a:buAutoNum type="arabicPeriod"/>
            </a:pPr>
            <a:r>
              <a:rPr lang="fr-FR" altLang="fr-FR" sz="2400" dirty="0">
                <a:hlinkClick r:id="rId6" action="ppaction://hlinkpres?slideindex=1&amp;slidetitle="/>
              </a:rPr>
              <a:t>Poster </a:t>
            </a:r>
            <a:r>
              <a:rPr lang="fr-FR" altLang="fr-FR" sz="2400" dirty="0" smtClean="0">
                <a:hlinkClick r:id="rId6" action="ppaction://hlinkpres?slideindex=1&amp;slidetitle="/>
              </a:rPr>
              <a:t>/ Communication </a:t>
            </a:r>
            <a:r>
              <a:rPr lang="fr-FR" altLang="fr-FR" sz="2400" dirty="0" smtClean="0"/>
              <a:t>auprès des équipes </a:t>
            </a:r>
            <a:endParaRPr lang="fr-FR" altLang="fr-FR" sz="2400" dirty="0"/>
          </a:p>
        </p:txBody>
      </p:sp>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subTitle" idx="1"/>
          </p:nvPr>
        </p:nvSpPr>
        <p:spPr>
          <a:xfrm>
            <a:off x="611560" y="1052736"/>
            <a:ext cx="7704856" cy="3960440"/>
          </a:xfrm>
        </p:spPr>
        <p:txBody>
          <a:bodyPr>
            <a:noAutofit/>
          </a:bodyPr>
          <a:lstStyle/>
          <a:p>
            <a:pPr>
              <a:lnSpc>
                <a:spcPct val="90000"/>
              </a:lnSpc>
            </a:pPr>
            <a:endParaRPr lang="fr-FR" sz="2400" dirty="0" smtClean="0">
              <a:solidFill>
                <a:srgbClr val="002060"/>
              </a:solidFill>
              <a:latin typeface="Calibri" pitchFamily="34" charset="0"/>
              <a:cs typeface="Calibri" pitchFamily="34" charset="0"/>
            </a:endParaRPr>
          </a:p>
          <a:p>
            <a:pPr>
              <a:lnSpc>
                <a:spcPct val="90000"/>
              </a:lnSpc>
            </a:pPr>
            <a:r>
              <a:rPr lang="fr-FR" sz="2400" dirty="0" smtClean="0">
                <a:solidFill>
                  <a:srgbClr val="002060"/>
                </a:solidFill>
                <a:latin typeface="Calibri" pitchFamily="34" charset="0"/>
                <a:cs typeface="Calibri" pitchFamily="34" charset="0"/>
              </a:rPr>
              <a:t>L’</a:t>
            </a:r>
            <a:r>
              <a:rPr lang="fr-FR" sz="2400" b="1" dirty="0" smtClean="0">
                <a:solidFill>
                  <a:srgbClr val="002060"/>
                </a:solidFill>
                <a:latin typeface="Calibri" pitchFamily="34" charset="0"/>
                <a:cs typeface="Calibri" pitchFamily="34" charset="0"/>
              </a:rPr>
              <a:t>E</a:t>
            </a:r>
            <a:r>
              <a:rPr lang="fr-FR" sz="2400" dirty="0" smtClean="0">
                <a:solidFill>
                  <a:srgbClr val="002060"/>
                </a:solidFill>
                <a:latin typeface="Calibri" pitchFamily="34" charset="0"/>
                <a:cs typeface="Calibri" pitchFamily="34" charset="0"/>
              </a:rPr>
              <a:t>valuation des </a:t>
            </a:r>
            <a:r>
              <a:rPr lang="fr-FR" sz="2400" b="1" dirty="0" smtClean="0">
                <a:solidFill>
                  <a:srgbClr val="002060"/>
                </a:solidFill>
                <a:latin typeface="Calibri" pitchFamily="34" charset="0"/>
                <a:cs typeface="Calibri" pitchFamily="34" charset="0"/>
              </a:rPr>
              <a:t>P</a:t>
            </a:r>
            <a:r>
              <a:rPr lang="fr-FR" sz="2400" dirty="0" smtClean="0">
                <a:solidFill>
                  <a:srgbClr val="002060"/>
                </a:solidFill>
                <a:latin typeface="Calibri" pitchFamily="34" charset="0"/>
                <a:cs typeface="Calibri" pitchFamily="34" charset="0"/>
              </a:rPr>
              <a:t>ratiques </a:t>
            </a:r>
            <a:r>
              <a:rPr lang="fr-FR" sz="2400" b="1" dirty="0" smtClean="0">
                <a:solidFill>
                  <a:srgbClr val="002060"/>
                </a:solidFill>
                <a:latin typeface="Calibri" pitchFamily="34" charset="0"/>
                <a:cs typeface="Calibri" pitchFamily="34" charset="0"/>
              </a:rPr>
              <a:t>P</a:t>
            </a:r>
            <a:r>
              <a:rPr lang="fr-FR" sz="2400" dirty="0" smtClean="0">
                <a:solidFill>
                  <a:srgbClr val="002060"/>
                </a:solidFill>
                <a:latin typeface="Calibri" pitchFamily="34" charset="0"/>
                <a:cs typeface="Calibri" pitchFamily="34" charset="0"/>
              </a:rPr>
              <a:t>rofessionnelles a pour but </a:t>
            </a:r>
            <a:r>
              <a:rPr lang="fr-FR" sz="2400" b="1" dirty="0" smtClean="0">
                <a:solidFill>
                  <a:srgbClr val="002060"/>
                </a:solidFill>
                <a:latin typeface="Calibri" pitchFamily="34" charset="0"/>
                <a:cs typeface="Calibri" pitchFamily="34" charset="0"/>
              </a:rPr>
              <a:t>l’amélioration continue de la qualité</a:t>
            </a:r>
            <a:r>
              <a:rPr lang="fr-FR" sz="2400" dirty="0" smtClean="0">
                <a:solidFill>
                  <a:srgbClr val="002060"/>
                </a:solidFill>
                <a:latin typeface="Calibri" pitchFamily="34" charset="0"/>
                <a:cs typeface="Calibri" pitchFamily="34" charset="0"/>
              </a:rPr>
              <a:t> des soins et du </a:t>
            </a:r>
            <a:r>
              <a:rPr lang="fr-FR" sz="2400" b="1" dirty="0" smtClean="0">
                <a:solidFill>
                  <a:srgbClr val="002060"/>
                </a:solidFill>
                <a:latin typeface="Calibri" pitchFamily="34" charset="0"/>
                <a:cs typeface="Calibri" pitchFamily="34" charset="0"/>
              </a:rPr>
              <a:t>service rendu</a:t>
            </a:r>
            <a:r>
              <a:rPr lang="fr-FR" sz="2400" dirty="0" smtClean="0">
                <a:solidFill>
                  <a:srgbClr val="002060"/>
                </a:solidFill>
                <a:latin typeface="Calibri" pitchFamily="34" charset="0"/>
                <a:cs typeface="Calibri" pitchFamily="34" charset="0"/>
              </a:rPr>
              <a:t> aux patients par les professionnels de santé. </a:t>
            </a:r>
          </a:p>
          <a:p>
            <a:pPr>
              <a:lnSpc>
                <a:spcPct val="90000"/>
              </a:lnSpc>
            </a:pPr>
            <a:endParaRPr lang="fr-FR" sz="2400" dirty="0" smtClean="0">
              <a:solidFill>
                <a:srgbClr val="002060"/>
              </a:solidFill>
              <a:latin typeface="Calibri" pitchFamily="34" charset="0"/>
              <a:cs typeface="Calibri" pitchFamily="34" charset="0"/>
            </a:endParaRPr>
          </a:p>
          <a:p>
            <a:pPr>
              <a:lnSpc>
                <a:spcPct val="90000"/>
              </a:lnSpc>
            </a:pPr>
            <a:r>
              <a:rPr lang="fr-FR" sz="2400" dirty="0" smtClean="0">
                <a:solidFill>
                  <a:srgbClr val="002060"/>
                </a:solidFill>
                <a:latin typeface="Calibri" pitchFamily="34" charset="0"/>
                <a:cs typeface="Calibri" pitchFamily="34" charset="0"/>
              </a:rPr>
              <a:t>Elle vise à promouvoir </a:t>
            </a:r>
            <a:r>
              <a:rPr lang="fr-FR" sz="2400" b="1" dirty="0" smtClean="0">
                <a:solidFill>
                  <a:srgbClr val="002060"/>
                </a:solidFill>
                <a:latin typeface="Calibri" pitchFamily="34" charset="0"/>
                <a:cs typeface="Calibri" pitchFamily="34" charset="0"/>
              </a:rPr>
              <a:t>la qualité, la sécurité, l’efficacité et l’efficience</a:t>
            </a:r>
            <a:r>
              <a:rPr lang="fr-FR" sz="2400" dirty="0" smtClean="0">
                <a:solidFill>
                  <a:srgbClr val="002060"/>
                </a:solidFill>
                <a:latin typeface="Calibri" pitchFamily="34" charset="0"/>
                <a:cs typeface="Calibri" pitchFamily="34" charset="0"/>
              </a:rPr>
              <a:t> des soins et de la prévention et plus généralement la santé publique, dans le respect des règles déontologiques. </a:t>
            </a:r>
          </a:p>
          <a:p>
            <a:pPr>
              <a:lnSpc>
                <a:spcPct val="90000"/>
              </a:lnSpc>
              <a:buNone/>
            </a:pPr>
            <a:endParaRPr lang="fr-FR" sz="2400" dirty="0" smtClean="0">
              <a:solidFill>
                <a:srgbClr val="002060"/>
              </a:solidFill>
              <a:latin typeface="Calibri" pitchFamily="34" charset="0"/>
              <a:cs typeface="Calibri" pitchFamily="34" charset="0"/>
            </a:endParaRPr>
          </a:p>
          <a:p>
            <a:pPr>
              <a:lnSpc>
                <a:spcPct val="90000"/>
              </a:lnSpc>
              <a:buNone/>
            </a:pPr>
            <a:r>
              <a:rPr lang="fr-FR" sz="1600" b="1" u="sng" dirty="0" smtClean="0">
                <a:solidFill>
                  <a:srgbClr val="002060"/>
                </a:solidFill>
                <a:latin typeface="Calibri" pitchFamily="34" charset="0"/>
                <a:cs typeface="Calibri" pitchFamily="34" charset="0"/>
              </a:rPr>
              <a:t>Décret n° 2005-346 du 14 avril 2005 relatif à l’évaluation des pratiques professionnelles </a:t>
            </a:r>
            <a:r>
              <a:rPr lang="fr-FR" sz="1400" dirty="0" smtClean="0">
                <a:solidFill>
                  <a:srgbClr val="002060"/>
                </a:solidFill>
                <a:latin typeface="Calibri" pitchFamily="34" charset="0"/>
                <a:cs typeface="Calibri" pitchFamily="34" charset="0"/>
              </a:rPr>
              <a:t>  </a:t>
            </a:r>
          </a:p>
          <a:p>
            <a:pPr>
              <a:lnSpc>
                <a:spcPct val="90000"/>
              </a:lnSpc>
              <a:buNone/>
            </a:pPr>
            <a:endParaRPr lang="fr-FR" sz="2400" dirty="0" smtClean="0">
              <a:solidFill>
                <a:srgbClr val="002060"/>
              </a:solidFill>
              <a:latin typeface="Calibri" pitchFamily="34" charset="0"/>
              <a:cs typeface="Calibri" pitchFamily="34" charset="0"/>
            </a:endParaRPr>
          </a:p>
          <a:p>
            <a:pPr>
              <a:lnSpc>
                <a:spcPct val="90000"/>
              </a:lnSpc>
              <a:buNone/>
            </a:pPr>
            <a:endParaRPr lang="fr-FR" sz="2400" dirty="0" smtClean="0">
              <a:solidFill>
                <a:srgbClr val="002060"/>
              </a:solidFill>
              <a:latin typeface="Calibri" pitchFamily="34" charset="0"/>
              <a:cs typeface="Calibri" pitchFamily="34" charset="0"/>
            </a:endParaRPr>
          </a:p>
          <a:p>
            <a:endParaRPr lang="fr-FR" sz="3600" dirty="0">
              <a:solidFill>
                <a:srgbClr val="002060"/>
              </a:solidFill>
              <a:latin typeface="Calibri" pitchFamily="34" charset="0"/>
              <a:cs typeface="Calibri" pitchFamily="34" charset="0"/>
            </a:endParaRPr>
          </a:p>
        </p:txBody>
      </p:sp>
      <p:sp>
        <p:nvSpPr>
          <p:cNvPr id="2" name="Titre 1"/>
          <p:cNvSpPr>
            <a:spLocks noGrp="1"/>
          </p:cNvSpPr>
          <p:nvPr>
            <p:ph type="ctrTitle" idx="4294967295"/>
          </p:nvPr>
        </p:nvSpPr>
        <p:spPr>
          <a:xfrm>
            <a:off x="611560" y="1"/>
            <a:ext cx="7772400" cy="476671"/>
          </a:xfrm>
        </p:spPr>
        <p:txBody>
          <a:bodyPr>
            <a:normAutofit fontScale="90000"/>
          </a:bodyPr>
          <a:lstStyle/>
          <a:p>
            <a:r>
              <a:rPr lang="fr-FR" sz="4000" b="1" dirty="0" smtClean="0">
                <a:solidFill>
                  <a:schemeClr val="bg1"/>
                </a:solidFill>
                <a:latin typeface="Calibri" pitchFamily="34" charset="0"/>
                <a:cs typeface="Calibri" pitchFamily="34" charset="0"/>
              </a:rPr>
              <a:t>L’EPP</a:t>
            </a:r>
            <a:endParaRPr lang="fr-FR" sz="4000" b="1" dirty="0">
              <a:solidFill>
                <a:schemeClr val="bg1"/>
              </a:solidFill>
              <a:latin typeface="Calibri" pitchFamily="34" charset="0"/>
              <a:cs typeface="Calibri" pitchFamily="34" charset="0"/>
            </a:endParaRPr>
          </a:p>
        </p:txBody>
      </p:sp>
      <p:sp>
        <p:nvSpPr>
          <p:cNvPr id="4" name="Text Box 4"/>
          <p:cNvSpPr txBox="1">
            <a:spLocks noChangeArrowheads="1"/>
          </p:cNvSpPr>
          <p:nvPr/>
        </p:nvSpPr>
        <p:spPr bwMode="auto">
          <a:xfrm>
            <a:off x="1115616" y="5157192"/>
            <a:ext cx="6746655" cy="523220"/>
          </a:xfrm>
          <a:prstGeom prst="rect">
            <a:avLst/>
          </a:prstGeom>
          <a:solidFill>
            <a:srgbClr val="FF6600"/>
          </a:solidFill>
          <a:ln w="9525">
            <a:noFill/>
            <a:miter lim="800000"/>
            <a:headEnd/>
            <a:tailEnd/>
          </a:ln>
          <a:effectLst/>
        </p:spPr>
        <p:txBody>
          <a:bodyPr wrap="none">
            <a:spAutoFit/>
          </a:bodyPr>
          <a:lstStyle/>
          <a:p>
            <a:pPr>
              <a:defRPr/>
            </a:pPr>
            <a:r>
              <a:rPr lang="fr-FR" sz="2800" b="1" dirty="0" smtClean="0">
                <a:solidFill>
                  <a:schemeClr val="bg1"/>
                </a:solidFill>
                <a:effectLst>
                  <a:outerShdw blurRad="38100" dist="38100" dir="2700000" algn="tl">
                    <a:srgbClr val="000000"/>
                  </a:outerShdw>
                </a:effectLst>
                <a:latin typeface="Calibri" pitchFamily="34" charset="0"/>
                <a:cs typeface="Calibri" pitchFamily="34" charset="0"/>
              </a:rPr>
              <a:t>Démarche Positive, Dynamique et Continue </a:t>
            </a:r>
            <a:endParaRPr lang="fr-FR" sz="2800" b="1" dirty="0">
              <a:solidFill>
                <a:schemeClr val="bg1"/>
              </a:solidFill>
              <a:effectLst>
                <a:outerShdw blurRad="38100" dist="38100" dir="2700000" algn="tl">
                  <a:srgbClr val="000000"/>
                </a:outerShdw>
              </a:effectLst>
              <a:latin typeface="Calibri" pitchFamily="34" charset="0"/>
              <a:cs typeface="Calibri" pitchFamily="34" charset="0"/>
            </a:endParaRPr>
          </a:p>
        </p:txBody>
      </p:sp>
    </p:spTree>
  </p:cSld>
  <p:clrMapOvr>
    <a:masterClrMapping/>
  </p:clrMapOvr>
  <p:transition>
    <p:checke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107504" y="1"/>
            <a:ext cx="9036496" cy="476671"/>
          </a:xfrm>
        </p:spPr>
        <p:txBody>
          <a:bodyPr>
            <a:noAutofit/>
          </a:bodyPr>
          <a:lstStyle/>
          <a:p>
            <a:r>
              <a:rPr lang="fr-FR" sz="3200" dirty="0" smtClean="0">
                <a:solidFill>
                  <a:schemeClr val="bg1"/>
                </a:solidFill>
              </a:rPr>
              <a:t>L’audit clinique :  pour qui, pourquoi ?</a:t>
            </a:r>
            <a:endParaRPr lang="fr-FR" sz="3200" dirty="0">
              <a:solidFill>
                <a:schemeClr val="bg1"/>
              </a:solidFill>
            </a:endParaRP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Rectangle 4"/>
          <p:cNvSpPr/>
          <p:nvPr/>
        </p:nvSpPr>
        <p:spPr>
          <a:xfrm>
            <a:off x="251520" y="855043"/>
            <a:ext cx="8856984" cy="5262979"/>
          </a:xfrm>
          <a:prstGeom prst="rect">
            <a:avLst/>
          </a:prstGeom>
        </p:spPr>
        <p:txBody>
          <a:bodyPr wrap="square">
            <a:spAutoFit/>
          </a:bodyPr>
          <a:lstStyle/>
          <a:p>
            <a:endParaRPr lang="fr-FR" sz="2400" dirty="0"/>
          </a:p>
          <a:p>
            <a:r>
              <a:rPr lang="fr-FR" sz="2400" b="1" dirty="0" smtClean="0"/>
              <a:t>1. Dans </a:t>
            </a:r>
            <a:r>
              <a:rPr lang="fr-FR" sz="2400" b="1" dirty="0"/>
              <a:t>quel contexte la demande d’audit s’inscrit-elle ?</a:t>
            </a:r>
            <a:endParaRPr lang="fr-FR" sz="2400" dirty="0"/>
          </a:p>
          <a:p>
            <a:pPr marL="342900" indent="-342900">
              <a:buFont typeface="Arial" panose="020B0604020202020204" pitchFamily="34" charset="0"/>
              <a:buChar char="•"/>
            </a:pPr>
            <a:r>
              <a:rPr lang="fr-FR" sz="2400" dirty="0" smtClean="0"/>
              <a:t>Qui demande </a:t>
            </a:r>
            <a:r>
              <a:rPr lang="fr-FR" sz="2400" dirty="0"/>
              <a:t>l’audit </a:t>
            </a:r>
            <a:r>
              <a:rPr lang="fr-FR" sz="2400" dirty="0" smtClean="0"/>
              <a:t>? </a:t>
            </a:r>
            <a:r>
              <a:rPr lang="fr-FR" sz="2000" i="1" dirty="0" smtClean="0"/>
              <a:t>Professionnels de terrain ? Gouvernants ? HAS ? </a:t>
            </a:r>
            <a:endParaRPr lang="fr-FR" sz="2000" i="1" dirty="0"/>
          </a:p>
          <a:p>
            <a:pPr marL="342900" indent="-342900">
              <a:buFont typeface="Arial" panose="020B0604020202020204" pitchFamily="34" charset="0"/>
              <a:buChar char="•"/>
            </a:pPr>
            <a:endParaRPr lang="fr-FR" sz="2400" dirty="0"/>
          </a:p>
          <a:p>
            <a:r>
              <a:rPr lang="fr-FR" sz="2400" b="1" dirty="0" smtClean="0"/>
              <a:t>2. Quel </a:t>
            </a:r>
            <a:r>
              <a:rPr lang="fr-FR" sz="2400" b="1" dirty="0"/>
              <a:t>est le </a:t>
            </a:r>
            <a:r>
              <a:rPr lang="fr-FR" sz="2400" b="1" dirty="0" smtClean="0"/>
              <a:t>motif/pourquoi </a:t>
            </a:r>
            <a:r>
              <a:rPr lang="fr-FR" sz="2400" b="1" dirty="0"/>
              <a:t>de l’audit </a:t>
            </a:r>
            <a:r>
              <a:rPr lang="fr-FR" sz="2400" b="1" dirty="0" smtClean="0"/>
              <a:t>?</a:t>
            </a:r>
          </a:p>
          <a:p>
            <a:pPr marL="342900" indent="-342900">
              <a:buFont typeface="Arial" panose="020B0604020202020204" pitchFamily="34" charset="0"/>
              <a:buChar char="•"/>
            </a:pPr>
            <a:r>
              <a:rPr lang="fr-FR" altLang="fr-FR" sz="2400" dirty="0"/>
              <a:t>Recherche de causes précises face à des </a:t>
            </a:r>
            <a:r>
              <a:rPr lang="fr-FR" altLang="fr-FR" sz="2400" i="1" dirty="0"/>
              <a:t>problèmes récurrents</a:t>
            </a:r>
          </a:p>
          <a:p>
            <a:pPr marL="342900" indent="-342900">
              <a:buFont typeface="Arial" panose="020B0604020202020204" pitchFamily="34" charset="0"/>
              <a:buChar char="•"/>
            </a:pPr>
            <a:r>
              <a:rPr lang="fr-FR" altLang="fr-FR" sz="2400" i="1" dirty="0"/>
              <a:t>Estimation du degré de gravité d ’une situation</a:t>
            </a:r>
          </a:p>
          <a:p>
            <a:pPr marL="342900" indent="-342900">
              <a:buFont typeface="Arial" panose="020B0604020202020204" pitchFamily="34" charset="0"/>
              <a:buChar char="•"/>
            </a:pPr>
            <a:r>
              <a:rPr lang="fr-FR" altLang="fr-FR" sz="2400" i="1" dirty="0" smtClean="0"/>
              <a:t>Analyse </a:t>
            </a:r>
            <a:r>
              <a:rPr lang="fr-FR" altLang="fr-FR" sz="2400" i="1" dirty="0"/>
              <a:t>préalable à un changement important</a:t>
            </a:r>
          </a:p>
          <a:p>
            <a:pPr marL="342900" indent="-342900">
              <a:buFont typeface="Arial" panose="020B0604020202020204" pitchFamily="34" charset="0"/>
              <a:buChar char="•"/>
            </a:pPr>
            <a:r>
              <a:rPr lang="fr-FR" altLang="fr-FR" sz="2400" i="1" dirty="0" smtClean="0"/>
              <a:t>Recherche </a:t>
            </a:r>
            <a:r>
              <a:rPr lang="fr-FR" altLang="fr-FR" sz="2400" i="1" dirty="0"/>
              <a:t>de données fiables </a:t>
            </a:r>
            <a:r>
              <a:rPr lang="fr-FR" altLang="fr-FR" sz="2400" dirty="0"/>
              <a:t>pour mettre en œuvre un </a:t>
            </a:r>
            <a:r>
              <a:rPr lang="fr-FR" altLang="fr-FR" sz="2400" dirty="0" smtClean="0"/>
              <a:t>projet</a:t>
            </a:r>
          </a:p>
          <a:p>
            <a:pPr marL="342900" indent="-342900">
              <a:buFont typeface="Arial" panose="020B0604020202020204" pitchFamily="34" charset="0"/>
              <a:buChar char="•"/>
            </a:pPr>
            <a:r>
              <a:rPr lang="fr-FR" altLang="fr-FR" sz="2400" i="1" dirty="0" smtClean="0"/>
              <a:t>S’assurer de l’application de bonnes pratiques </a:t>
            </a:r>
          </a:p>
          <a:p>
            <a:pPr marL="342900" indent="-342900">
              <a:buFont typeface="Arial" panose="020B0604020202020204" pitchFamily="34" charset="0"/>
              <a:buChar char="•"/>
            </a:pPr>
            <a:r>
              <a:rPr lang="fr-FR" altLang="fr-FR" sz="2400" i="1" dirty="0" smtClean="0"/>
              <a:t>Obligation </a:t>
            </a:r>
            <a:endParaRPr lang="fr-FR" altLang="fr-FR" sz="2400" i="1" dirty="0"/>
          </a:p>
          <a:p>
            <a:endParaRPr lang="fr-FR" sz="2400" i="1" dirty="0"/>
          </a:p>
          <a:p>
            <a:r>
              <a:rPr lang="fr-FR" sz="2400" b="1" dirty="0"/>
              <a:t>3</a:t>
            </a:r>
            <a:r>
              <a:rPr lang="fr-FR" sz="2400" b="1" dirty="0" smtClean="0"/>
              <a:t>. Quels </a:t>
            </a:r>
            <a:r>
              <a:rPr lang="fr-FR" sz="2400" b="1" dirty="0"/>
              <a:t>sont les moyens alloués à l’audit </a:t>
            </a:r>
            <a:r>
              <a:rPr lang="fr-FR" sz="2400" b="1" dirty="0" smtClean="0"/>
              <a:t>?</a:t>
            </a:r>
          </a:p>
          <a:p>
            <a:pPr marL="342900" indent="-342900">
              <a:buFont typeface="Arial" panose="020B0604020202020204" pitchFamily="34" charset="0"/>
              <a:buChar char="•"/>
            </a:pPr>
            <a:r>
              <a:rPr lang="fr-FR" sz="2400" dirty="0" smtClean="0"/>
              <a:t>Ressources méthodologiques / effecteurs </a:t>
            </a:r>
            <a:endParaRPr lang="fr-FR" altLang="fr-FR" sz="2400" dirty="0"/>
          </a:p>
        </p:txBody>
      </p:sp>
    </p:spTree>
    <p:extLst>
      <p:ext uri="{BB962C8B-B14F-4D97-AF65-F5344CB8AC3E}">
        <p14:creationId xmlns:p14="http://schemas.microsoft.com/office/powerpoint/2010/main" xmlns="" val="739026692"/>
      </p:ext>
    </p:extLst>
  </p:cSld>
  <p:clrMapOvr>
    <a:masterClrMapping/>
  </p:clrMapOvr>
  <p:transition>
    <p:checke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smtClean="0">
                <a:solidFill>
                  <a:schemeClr val="bg1"/>
                </a:solidFill>
              </a:rPr>
              <a:t>L’audit clinique : pour qui ?</a:t>
            </a:r>
            <a:endParaRPr lang="fr-FR" dirty="0">
              <a:solidFill>
                <a:schemeClr val="bg1"/>
              </a:solidFill>
            </a:endParaRP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Rectangle 4"/>
          <p:cNvSpPr/>
          <p:nvPr/>
        </p:nvSpPr>
        <p:spPr>
          <a:xfrm>
            <a:off x="394370" y="855043"/>
            <a:ext cx="8532440" cy="3600986"/>
          </a:xfrm>
          <a:prstGeom prst="rect">
            <a:avLst/>
          </a:prstGeom>
        </p:spPr>
        <p:txBody>
          <a:bodyPr wrap="square">
            <a:spAutoFit/>
          </a:bodyPr>
          <a:lstStyle/>
          <a:p>
            <a:r>
              <a:rPr lang="fr-FR" sz="2400" b="1" dirty="0"/>
              <a:t>Identifier l’origine de la demande </a:t>
            </a:r>
            <a:r>
              <a:rPr lang="fr-FR" sz="2400" b="1" dirty="0" smtClean="0"/>
              <a:t>d’audit : légitimité  </a:t>
            </a:r>
          </a:p>
          <a:p>
            <a:r>
              <a:rPr lang="fr-FR" sz="2400" b="1" dirty="0" smtClean="0"/>
              <a:t> </a:t>
            </a:r>
            <a:endParaRPr lang="fr-FR" sz="2400" dirty="0"/>
          </a:p>
          <a:p>
            <a:pPr marL="342900" indent="-342900">
              <a:buFont typeface="Wingdings" panose="05000000000000000000" pitchFamily="2" charset="2"/>
              <a:buChar char="ü"/>
            </a:pPr>
            <a:r>
              <a:rPr lang="fr-FR" sz="2400" dirty="0" smtClean="0"/>
              <a:t>La Direction Générale</a:t>
            </a:r>
            <a:endParaRPr lang="fr-FR" sz="2400" dirty="0"/>
          </a:p>
          <a:p>
            <a:pPr marL="342900" indent="-342900">
              <a:buFont typeface="Wingdings" panose="05000000000000000000" pitchFamily="2" charset="2"/>
              <a:buChar char="ü"/>
            </a:pPr>
            <a:r>
              <a:rPr lang="fr-FR" sz="2400" dirty="0" smtClean="0"/>
              <a:t>La Direction qualité/gestion risques </a:t>
            </a:r>
            <a:endParaRPr lang="fr-FR" sz="2400" dirty="0"/>
          </a:p>
          <a:p>
            <a:pPr marL="342900" indent="-342900">
              <a:buFont typeface="Wingdings" panose="05000000000000000000" pitchFamily="2" charset="2"/>
              <a:buChar char="ü"/>
            </a:pPr>
            <a:r>
              <a:rPr lang="fr-FR" sz="2400" dirty="0" smtClean="0"/>
              <a:t>Une </a:t>
            </a:r>
            <a:r>
              <a:rPr lang="fr-FR" sz="2400" dirty="0"/>
              <a:t>instance (CLIN, CLUD…)</a:t>
            </a:r>
          </a:p>
          <a:p>
            <a:pPr marL="342900" indent="-342900">
              <a:buFont typeface="Wingdings" panose="05000000000000000000" pitchFamily="2" charset="2"/>
              <a:buChar char="ü"/>
            </a:pPr>
            <a:r>
              <a:rPr lang="fr-FR" sz="2400" dirty="0" smtClean="0"/>
              <a:t>Une </a:t>
            </a:r>
            <a:r>
              <a:rPr lang="fr-FR" sz="2400" dirty="0"/>
              <a:t>direction fonctionnelle</a:t>
            </a:r>
          </a:p>
          <a:p>
            <a:pPr marL="342900" indent="-342900">
              <a:buFont typeface="Wingdings" panose="05000000000000000000" pitchFamily="2" charset="2"/>
              <a:buChar char="ü"/>
            </a:pPr>
            <a:r>
              <a:rPr lang="fr-FR" sz="2400" dirty="0" smtClean="0"/>
              <a:t>Un </a:t>
            </a:r>
            <a:r>
              <a:rPr lang="fr-FR" sz="2400" dirty="0"/>
              <a:t>chef de service</a:t>
            </a:r>
          </a:p>
          <a:p>
            <a:pPr marL="342900" indent="-342900">
              <a:buFont typeface="Wingdings" panose="05000000000000000000" pitchFamily="2" charset="2"/>
              <a:buChar char="ü"/>
            </a:pPr>
            <a:r>
              <a:rPr lang="fr-FR" sz="2400" dirty="0" smtClean="0"/>
              <a:t>Un </a:t>
            </a:r>
            <a:r>
              <a:rPr lang="fr-FR" sz="2400" dirty="0"/>
              <a:t>professionnel</a:t>
            </a:r>
          </a:p>
          <a:p>
            <a:pPr>
              <a:spcBef>
                <a:spcPct val="50000"/>
              </a:spcBef>
              <a:buFontTx/>
              <a:buChar char="•"/>
            </a:pPr>
            <a:endParaRPr lang="fr-FR" altLang="fr-FR" sz="2400" dirty="0"/>
          </a:p>
        </p:txBody>
      </p:sp>
      <p:pic>
        <p:nvPicPr>
          <p:cNvPr id="6" name="Image 5"/>
          <p:cNvPicPr>
            <a:picLocks noChangeAspect="1"/>
          </p:cNvPicPr>
          <p:nvPr/>
        </p:nvPicPr>
        <p:blipFill>
          <a:blip r:embed="rId3" cstate="print"/>
          <a:stretch>
            <a:fillRect/>
          </a:stretch>
        </p:blipFill>
        <p:spPr>
          <a:xfrm>
            <a:off x="4281736" y="3518257"/>
            <a:ext cx="4703063" cy="2863379"/>
          </a:xfrm>
          <a:prstGeom prst="rect">
            <a:avLst/>
          </a:prstGeom>
        </p:spPr>
      </p:pic>
      <p:sp>
        <p:nvSpPr>
          <p:cNvPr id="7" name="ZoneTexte 6"/>
          <p:cNvSpPr txBox="1"/>
          <p:nvPr/>
        </p:nvSpPr>
        <p:spPr>
          <a:xfrm>
            <a:off x="4607277" y="2539595"/>
            <a:ext cx="3738909" cy="646331"/>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fr-FR" sz="3600" dirty="0" smtClean="0"/>
              <a:t>Auditeurs internes </a:t>
            </a:r>
            <a:endParaRPr lang="fr-FR" sz="3600" dirty="0"/>
          </a:p>
        </p:txBody>
      </p:sp>
    </p:spTree>
    <p:extLst>
      <p:ext uri="{BB962C8B-B14F-4D97-AF65-F5344CB8AC3E}">
        <p14:creationId xmlns:p14="http://schemas.microsoft.com/office/powerpoint/2010/main" xmlns="" val="4180872072"/>
      </p:ext>
    </p:extLst>
  </p:cSld>
  <p:clrMapOvr>
    <a:masterClrMapping/>
  </p:clrMapOvr>
  <p:transition>
    <p:checke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altLang="fr-FR" b="1" dirty="0">
                <a:solidFill>
                  <a:schemeClr val="bg1"/>
                </a:solidFill>
              </a:rPr>
              <a:t>Les objectifs </a:t>
            </a:r>
            <a:r>
              <a:rPr lang="fr-FR" altLang="fr-FR" b="1" dirty="0" smtClean="0">
                <a:solidFill>
                  <a:schemeClr val="bg1"/>
                </a:solidFill>
              </a:rPr>
              <a:t>: pourquoi ? </a:t>
            </a:r>
            <a:endParaRPr lang="fr-FR" dirty="0">
              <a:solidFill>
                <a:schemeClr val="bg1"/>
              </a:solidFill>
            </a:endParaRP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Rectangle 4"/>
          <p:cNvSpPr/>
          <p:nvPr/>
        </p:nvSpPr>
        <p:spPr>
          <a:xfrm>
            <a:off x="-289591" y="543450"/>
            <a:ext cx="7632848" cy="4770537"/>
          </a:xfrm>
          <a:prstGeom prst="rect">
            <a:avLst/>
          </a:prstGeom>
        </p:spPr>
        <p:txBody>
          <a:bodyPr wrap="square">
            <a:spAutoFit/>
          </a:bodyPr>
          <a:lstStyle/>
          <a:p>
            <a:endParaRPr lang="fr-FR" altLang="fr-FR" sz="4000" dirty="0"/>
          </a:p>
          <a:p>
            <a:pPr algn="ctr"/>
            <a:r>
              <a:rPr lang="fr-FR" altLang="fr-FR" sz="2800" b="1" dirty="0"/>
              <a:t>Objectifs explicites</a:t>
            </a:r>
          </a:p>
          <a:p>
            <a:pPr algn="ctr"/>
            <a:r>
              <a:rPr lang="fr-FR" altLang="fr-FR" sz="2400" dirty="0"/>
              <a:t> Mesurer la mise en œuvre des bonnes pratiques</a:t>
            </a:r>
          </a:p>
          <a:p>
            <a:pPr algn="ctr"/>
            <a:r>
              <a:rPr lang="fr-FR" altLang="fr-FR" sz="2400" dirty="0"/>
              <a:t> Améliorer et garantir la qualité des prestations</a:t>
            </a:r>
          </a:p>
          <a:p>
            <a:pPr algn="ctr"/>
            <a:r>
              <a:rPr lang="fr-FR" altLang="fr-FR" sz="2400" dirty="0"/>
              <a:t> Prévenir et gérer les risques (CLIN)</a:t>
            </a:r>
          </a:p>
          <a:p>
            <a:pPr algn="ctr">
              <a:buFontTx/>
              <a:buChar char="–"/>
            </a:pPr>
            <a:endParaRPr lang="fr-FR" altLang="fr-FR" sz="2800" dirty="0" smtClean="0"/>
          </a:p>
          <a:p>
            <a:pPr algn="ctr">
              <a:buFontTx/>
              <a:buChar char="–"/>
            </a:pPr>
            <a:endParaRPr lang="fr-FR" altLang="fr-FR" sz="2800" dirty="0" smtClean="0"/>
          </a:p>
          <a:p>
            <a:pPr algn="ctr">
              <a:buFontTx/>
              <a:buChar char="–"/>
            </a:pPr>
            <a:endParaRPr lang="fr-FR" altLang="fr-FR" sz="2800" dirty="0"/>
          </a:p>
          <a:p>
            <a:pPr algn="ctr"/>
            <a:r>
              <a:rPr lang="fr-FR" altLang="fr-FR" sz="2800" b="1" dirty="0" smtClean="0"/>
              <a:t>Objectifs </a:t>
            </a:r>
            <a:r>
              <a:rPr lang="fr-FR" altLang="fr-FR" sz="2800" b="1" dirty="0"/>
              <a:t>implicites</a:t>
            </a:r>
          </a:p>
          <a:p>
            <a:pPr algn="ctr"/>
            <a:r>
              <a:rPr lang="fr-FR" altLang="fr-FR" sz="2800" dirty="0"/>
              <a:t> </a:t>
            </a:r>
            <a:r>
              <a:rPr lang="fr-FR" altLang="fr-FR" sz="2400" dirty="0"/>
              <a:t>Sensibiliser le personnel</a:t>
            </a:r>
          </a:p>
          <a:p>
            <a:pPr algn="ctr"/>
            <a:r>
              <a:rPr lang="fr-FR" altLang="fr-FR" sz="2400" dirty="0"/>
              <a:t> Valoriser l ’activité des professionnels </a:t>
            </a:r>
            <a:r>
              <a:rPr lang="fr-FR" altLang="fr-FR" sz="2400" dirty="0" smtClean="0"/>
              <a:t>audités</a:t>
            </a:r>
          </a:p>
        </p:txBody>
      </p:sp>
      <p:pic>
        <p:nvPicPr>
          <p:cNvPr id="6" name="Image 5"/>
          <p:cNvPicPr>
            <a:picLocks noChangeAspect="1"/>
          </p:cNvPicPr>
          <p:nvPr/>
        </p:nvPicPr>
        <p:blipFill>
          <a:blip r:embed="rId3" cstate="print"/>
          <a:stretch>
            <a:fillRect/>
          </a:stretch>
        </p:blipFill>
        <p:spPr>
          <a:xfrm>
            <a:off x="6393736" y="2420889"/>
            <a:ext cx="2717645" cy="2168950"/>
          </a:xfrm>
          <a:prstGeom prst="rect">
            <a:avLst/>
          </a:prstGeom>
        </p:spPr>
      </p:pic>
    </p:spTree>
    <p:extLst>
      <p:ext uri="{BB962C8B-B14F-4D97-AF65-F5344CB8AC3E}">
        <p14:creationId xmlns:p14="http://schemas.microsoft.com/office/powerpoint/2010/main" xmlns="" val="4289012512"/>
      </p:ext>
    </p:extLst>
  </p:cSld>
  <p:clrMapOvr>
    <a:masterClrMapping/>
  </p:clrMapOvr>
  <p:transition>
    <p:checke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a:xfrm>
            <a:off x="645332" y="1461989"/>
            <a:ext cx="8319156" cy="3911699"/>
          </a:xfrm>
        </p:spPr>
        <p:txBody>
          <a:bodyPr/>
          <a:lstStyle/>
          <a:p>
            <a:pPr>
              <a:buFont typeface="Wingdings" panose="05000000000000000000" pitchFamily="2" charset="2"/>
              <a:buChar char="ü"/>
            </a:pPr>
            <a:r>
              <a:rPr lang="fr-FR" b="1" dirty="0"/>
              <a:t>Moyens </a:t>
            </a:r>
            <a:r>
              <a:rPr lang="fr-FR" b="1" dirty="0" smtClean="0"/>
              <a:t>humains ++ </a:t>
            </a:r>
            <a:r>
              <a:rPr lang="fr-FR" dirty="0"/>
              <a:t>: chef de projet, équipe </a:t>
            </a:r>
            <a:r>
              <a:rPr lang="fr-FR" dirty="0" smtClean="0"/>
              <a:t>d’auditeurs, audités</a:t>
            </a:r>
          </a:p>
          <a:p>
            <a:pPr>
              <a:buFont typeface="Wingdings" panose="05000000000000000000" pitchFamily="2" charset="2"/>
              <a:buChar char="ü"/>
            </a:pPr>
            <a:endParaRPr lang="fr-FR" dirty="0"/>
          </a:p>
          <a:p>
            <a:pPr>
              <a:buFont typeface="Wingdings" panose="05000000000000000000" pitchFamily="2" charset="2"/>
              <a:buChar char="ü"/>
            </a:pPr>
            <a:r>
              <a:rPr lang="fr-FR" b="1" dirty="0" smtClean="0"/>
              <a:t>Moyens </a:t>
            </a:r>
            <a:r>
              <a:rPr lang="fr-FR" b="1" dirty="0"/>
              <a:t>matériels</a:t>
            </a:r>
            <a:r>
              <a:rPr lang="fr-FR" dirty="0"/>
              <a:t>: logistique, informatique</a:t>
            </a:r>
          </a:p>
          <a:p>
            <a:pPr>
              <a:buFont typeface="Wingdings" panose="05000000000000000000" pitchFamily="2" charset="2"/>
              <a:buChar char="ü"/>
            </a:pPr>
            <a:endParaRPr lang="fr-FR" dirty="0"/>
          </a:p>
          <a:p>
            <a:pPr>
              <a:buFont typeface="Wingdings" panose="05000000000000000000" pitchFamily="2" charset="2"/>
              <a:buChar char="ü"/>
            </a:pPr>
            <a:r>
              <a:rPr lang="fr-FR" b="1" dirty="0" smtClean="0"/>
              <a:t>Moyens </a:t>
            </a:r>
            <a:r>
              <a:rPr lang="fr-FR" b="1" dirty="0"/>
              <a:t>financiers</a:t>
            </a:r>
            <a:r>
              <a:rPr lang="fr-FR" dirty="0"/>
              <a:t>: engagement de la direction</a:t>
            </a:r>
          </a:p>
          <a:p>
            <a:endParaRPr lang="fr-FR" dirty="0"/>
          </a:p>
        </p:txBody>
      </p:sp>
      <p:sp>
        <p:nvSpPr>
          <p:cNvPr id="4" name="Sous-titre 3"/>
          <p:cNvSpPr>
            <a:spLocks noGrp="1"/>
          </p:cNvSpPr>
          <p:nvPr>
            <p:ph type="subTitle" idx="1"/>
          </p:nvPr>
        </p:nvSpPr>
        <p:spPr>
          <a:xfrm>
            <a:off x="323528" y="-171400"/>
            <a:ext cx="7704856" cy="1057275"/>
          </a:xfrm>
        </p:spPr>
        <p:txBody>
          <a:bodyPr/>
          <a:lstStyle/>
          <a:p>
            <a:r>
              <a:rPr lang="fr-FR" sz="4400" b="1" dirty="0" smtClean="0">
                <a:solidFill>
                  <a:schemeClr val="bg1"/>
                </a:solidFill>
              </a:rPr>
              <a:t>Les moyens </a:t>
            </a:r>
            <a:endParaRPr lang="fr-FR" sz="4400" b="1" dirty="0">
              <a:solidFill>
                <a:schemeClr val="bg1"/>
              </a:solidFill>
            </a:endParaRPr>
          </a:p>
        </p:txBody>
      </p:sp>
    </p:spTree>
    <p:extLst>
      <p:ext uri="{BB962C8B-B14F-4D97-AF65-F5344CB8AC3E}">
        <p14:creationId xmlns:p14="http://schemas.microsoft.com/office/powerpoint/2010/main" xmlns="" val="40292941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smtClean="0">
                <a:solidFill>
                  <a:schemeClr val="bg1"/>
                </a:solidFill>
              </a:rPr>
              <a:t>Mise en œuvre de l’audit clinique</a:t>
            </a:r>
            <a:endParaRPr lang="fr-FR" dirty="0">
              <a:solidFill>
                <a:schemeClr val="bg1"/>
              </a:solidFill>
            </a:endParaRP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611560" y="980728"/>
            <a:ext cx="7825406" cy="4413516"/>
          </a:xfrm>
          <a:prstGeom prst="rect">
            <a:avLst/>
          </a:prstGeom>
        </p:spPr>
        <p:txBody>
          <a:bodyPr wrap="square">
            <a:spAutoFit/>
          </a:bodyPr>
          <a:lstStyle/>
          <a:p>
            <a:pPr algn="ctr">
              <a:lnSpc>
                <a:spcPct val="80000"/>
              </a:lnSpc>
              <a:spcBef>
                <a:spcPct val="50000"/>
              </a:spcBef>
            </a:pPr>
            <a:endParaRPr lang="fr-FR" altLang="fr-FR" dirty="0"/>
          </a:p>
          <a:p>
            <a:pPr algn="ctr">
              <a:lnSpc>
                <a:spcPct val="80000"/>
              </a:lnSpc>
              <a:spcBef>
                <a:spcPct val="50000"/>
              </a:spcBef>
            </a:pPr>
            <a:endParaRPr lang="fr-FR" altLang="fr-FR" dirty="0"/>
          </a:p>
          <a:p>
            <a:pPr algn="ctr">
              <a:spcBef>
                <a:spcPct val="50000"/>
              </a:spcBef>
              <a:buFontTx/>
              <a:buChar char="•"/>
            </a:pPr>
            <a:endParaRPr lang="fr-FR" altLang="fr-FR" dirty="0"/>
          </a:p>
          <a:p>
            <a:pPr marL="457200" indent="-457200">
              <a:spcBef>
                <a:spcPct val="50000"/>
              </a:spcBef>
              <a:buFont typeface="+mj-lt"/>
              <a:buAutoNum type="arabicPeriod"/>
            </a:pPr>
            <a:r>
              <a:rPr lang="fr-FR" altLang="fr-FR" sz="2400" dirty="0"/>
              <a:t> Choix du thème</a:t>
            </a:r>
          </a:p>
          <a:p>
            <a:pPr marL="457200" indent="-457200">
              <a:spcBef>
                <a:spcPct val="50000"/>
              </a:spcBef>
              <a:buFont typeface="+mj-lt"/>
              <a:buAutoNum type="arabicPeriod"/>
            </a:pPr>
            <a:r>
              <a:rPr lang="fr-FR" altLang="fr-FR" sz="2400" dirty="0"/>
              <a:t> Choix des critères (ou constitution du référentiel)</a:t>
            </a:r>
          </a:p>
          <a:p>
            <a:pPr marL="457200" indent="-457200">
              <a:spcBef>
                <a:spcPct val="50000"/>
              </a:spcBef>
              <a:buFont typeface="+mj-lt"/>
              <a:buAutoNum type="arabicPeriod"/>
            </a:pPr>
            <a:r>
              <a:rPr lang="fr-FR" altLang="fr-FR" sz="2400" dirty="0"/>
              <a:t> Choix du type d ’étude et de la méthode de mesure</a:t>
            </a:r>
          </a:p>
          <a:p>
            <a:pPr marL="457200" indent="-457200">
              <a:spcBef>
                <a:spcPct val="50000"/>
              </a:spcBef>
              <a:buFont typeface="+mj-lt"/>
              <a:buAutoNum type="arabicPeriod"/>
            </a:pPr>
            <a:r>
              <a:rPr lang="fr-FR" altLang="fr-FR" sz="2400" dirty="0"/>
              <a:t> Recueil des données et mesure</a:t>
            </a:r>
          </a:p>
          <a:p>
            <a:pPr marL="457200" indent="-457200">
              <a:spcBef>
                <a:spcPct val="50000"/>
              </a:spcBef>
              <a:buFont typeface="+mj-lt"/>
              <a:buAutoNum type="arabicPeriod"/>
            </a:pPr>
            <a:r>
              <a:rPr lang="fr-FR" altLang="fr-FR" sz="2400" dirty="0"/>
              <a:t> Analyse des résultats</a:t>
            </a:r>
          </a:p>
          <a:p>
            <a:pPr marL="457200" indent="-457200">
              <a:spcBef>
                <a:spcPct val="50000"/>
              </a:spcBef>
              <a:buFont typeface="+mj-lt"/>
              <a:buAutoNum type="arabicPeriod"/>
            </a:pPr>
            <a:r>
              <a:rPr lang="fr-FR" altLang="fr-FR" sz="2400" dirty="0"/>
              <a:t> Elaboration des recommandations et suivi</a:t>
            </a:r>
          </a:p>
        </p:txBody>
      </p:sp>
      <p:sp>
        <p:nvSpPr>
          <p:cNvPr id="5" name="Text Box 4"/>
          <p:cNvSpPr txBox="1">
            <a:spLocks noChangeArrowheads="1"/>
          </p:cNvSpPr>
          <p:nvPr/>
        </p:nvSpPr>
        <p:spPr bwMode="auto">
          <a:xfrm>
            <a:off x="3695700" y="1190501"/>
            <a:ext cx="22098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fr-FR" altLang="fr-FR" sz="3200" b="1" dirty="0"/>
              <a:t> 6 étapes</a:t>
            </a:r>
          </a:p>
        </p:txBody>
      </p:sp>
      <p:sp>
        <p:nvSpPr>
          <p:cNvPr id="6" name="Oval 5"/>
          <p:cNvSpPr>
            <a:spLocks noChangeArrowheads="1"/>
          </p:cNvSpPr>
          <p:nvPr/>
        </p:nvSpPr>
        <p:spPr bwMode="auto">
          <a:xfrm>
            <a:off x="3390900" y="908720"/>
            <a:ext cx="2514600" cy="1143000"/>
          </a:xfrm>
          <a:prstGeom prst="ellipse">
            <a:avLst/>
          </a:prstGeom>
          <a:noFill/>
          <a:ln w="4127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3855524137"/>
      </p:ext>
    </p:extLst>
  </p:cSld>
  <p:clrMapOvr>
    <a:masterClrMapping/>
  </p:clrMapOvr>
  <p:transition>
    <p:checke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Text Box 2"/>
          <p:cNvSpPr txBox="1">
            <a:spLocks noChangeArrowheads="1"/>
          </p:cNvSpPr>
          <p:nvPr/>
        </p:nvSpPr>
        <p:spPr bwMode="auto">
          <a:xfrm>
            <a:off x="554955" y="850999"/>
            <a:ext cx="8463111" cy="5133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lnSpc>
                <a:spcPct val="150000"/>
              </a:lnSpc>
              <a:spcBef>
                <a:spcPct val="50000"/>
              </a:spcBef>
            </a:pPr>
            <a:r>
              <a:rPr lang="fr-FR" altLang="fr-FR" sz="3600" b="1" u="sng" dirty="0"/>
              <a:t>Choix du thème</a:t>
            </a:r>
          </a:p>
          <a:p>
            <a:pPr algn="ctr">
              <a:lnSpc>
                <a:spcPct val="150000"/>
              </a:lnSpc>
              <a:spcBef>
                <a:spcPct val="50000"/>
              </a:spcBef>
            </a:pPr>
            <a:r>
              <a:rPr lang="fr-FR" altLang="fr-FR" sz="2400" b="1" dirty="0"/>
              <a:t>En fonction de :</a:t>
            </a:r>
            <a:endParaRPr lang="fr-FR" altLang="fr-FR" sz="2400" dirty="0"/>
          </a:p>
          <a:p>
            <a:pPr marL="342900" indent="-342900">
              <a:lnSpc>
                <a:spcPct val="150000"/>
              </a:lnSpc>
              <a:spcBef>
                <a:spcPct val="50000"/>
              </a:spcBef>
              <a:buFont typeface="Wingdings" panose="05000000000000000000" pitchFamily="2" charset="2"/>
              <a:buChar char="ü"/>
            </a:pPr>
            <a:r>
              <a:rPr lang="fr-FR" altLang="fr-FR" sz="2400" dirty="0" smtClean="0"/>
              <a:t> </a:t>
            </a:r>
            <a:r>
              <a:rPr lang="fr-FR" altLang="fr-FR" sz="2400" dirty="0"/>
              <a:t>la fréquence de la pratique</a:t>
            </a:r>
          </a:p>
          <a:p>
            <a:pPr marL="342900" indent="-342900">
              <a:lnSpc>
                <a:spcPct val="150000"/>
              </a:lnSpc>
              <a:spcBef>
                <a:spcPct val="50000"/>
              </a:spcBef>
              <a:buFont typeface="Wingdings" panose="05000000000000000000" pitchFamily="2" charset="2"/>
              <a:buChar char="ü"/>
            </a:pPr>
            <a:r>
              <a:rPr lang="fr-FR" altLang="fr-FR" sz="2400" dirty="0"/>
              <a:t> </a:t>
            </a:r>
            <a:r>
              <a:rPr lang="fr-FR" altLang="fr-FR" sz="2400" dirty="0" smtClean="0"/>
              <a:t>le risque </a:t>
            </a:r>
            <a:r>
              <a:rPr lang="fr-FR" altLang="fr-FR" sz="2400" dirty="0"/>
              <a:t>pour le patient</a:t>
            </a:r>
          </a:p>
          <a:p>
            <a:pPr marL="342900" indent="-342900">
              <a:lnSpc>
                <a:spcPct val="150000"/>
              </a:lnSpc>
              <a:spcBef>
                <a:spcPct val="50000"/>
              </a:spcBef>
              <a:buFont typeface="Wingdings" panose="05000000000000000000" pitchFamily="2" charset="2"/>
              <a:buChar char="ü"/>
            </a:pPr>
            <a:r>
              <a:rPr lang="fr-FR" altLang="fr-FR" sz="2400" dirty="0"/>
              <a:t> </a:t>
            </a:r>
            <a:r>
              <a:rPr lang="fr-FR" altLang="fr-FR" sz="2400" dirty="0" smtClean="0"/>
              <a:t>le potentiel d’amélioration</a:t>
            </a:r>
            <a:endParaRPr lang="fr-FR" altLang="fr-FR" sz="2400" dirty="0"/>
          </a:p>
          <a:p>
            <a:pPr marL="342900" indent="-342900">
              <a:lnSpc>
                <a:spcPct val="120000"/>
              </a:lnSpc>
              <a:spcBef>
                <a:spcPct val="50000"/>
              </a:spcBef>
              <a:buFont typeface="Wingdings" panose="05000000000000000000" pitchFamily="2" charset="2"/>
              <a:buChar char="ü"/>
            </a:pPr>
            <a:r>
              <a:rPr lang="fr-FR" altLang="fr-FR" sz="2400" dirty="0"/>
              <a:t> l ’existence de références scientifiques, professionnelles </a:t>
            </a:r>
          </a:p>
          <a:p>
            <a:pPr>
              <a:lnSpc>
                <a:spcPct val="120000"/>
              </a:lnSpc>
              <a:spcBef>
                <a:spcPct val="50000"/>
              </a:spcBef>
            </a:pPr>
            <a:r>
              <a:rPr lang="fr-FR" altLang="fr-FR" sz="2400" dirty="0" smtClean="0"/>
              <a:t>	et réglementaires</a:t>
            </a:r>
          </a:p>
        </p:txBody>
      </p:sp>
      <p:sp>
        <p:nvSpPr>
          <p:cNvPr id="6" name="Text Box 3"/>
          <p:cNvSpPr txBox="1">
            <a:spLocks noChangeArrowheads="1"/>
          </p:cNvSpPr>
          <p:nvPr/>
        </p:nvSpPr>
        <p:spPr bwMode="auto">
          <a:xfrm rot="-1948741">
            <a:off x="304254" y="931387"/>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1</a:t>
            </a:r>
          </a:p>
        </p:txBody>
      </p:sp>
      <p:sp>
        <p:nvSpPr>
          <p:cNvPr id="7" name="Oval 5"/>
          <p:cNvSpPr>
            <a:spLocks noChangeArrowheads="1"/>
          </p:cNvSpPr>
          <p:nvPr/>
        </p:nvSpPr>
        <p:spPr bwMode="auto">
          <a:xfrm rot="20078994">
            <a:off x="-546" y="855187"/>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3152744032"/>
      </p:ext>
    </p:extLst>
  </p:cSld>
  <p:clrMapOvr>
    <a:masterClrMapping/>
  </p:clrMapOvr>
  <p:transition>
    <p:checke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Text Box 2"/>
          <p:cNvSpPr txBox="1">
            <a:spLocks noChangeArrowheads="1"/>
          </p:cNvSpPr>
          <p:nvPr/>
        </p:nvSpPr>
        <p:spPr bwMode="auto">
          <a:xfrm>
            <a:off x="0" y="812325"/>
            <a:ext cx="9144000" cy="53368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spcBef>
                <a:spcPct val="50000"/>
              </a:spcBef>
            </a:pPr>
            <a:r>
              <a:rPr lang="fr-FR" altLang="fr-FR" sz="3600" b="1" u="sng" dirty="0"/>
              <a:t>L</a:t>
            </a:r>
            <a:r>
              <a:rPr lang="fr-FR" altLang="fr-FR" sz="3600" b="1" u="sng" dirty="0" smtClean="0"/>
              <a:t>e groupe de travail </a:t>
            </a:r>
            <a:endParaRPr lang="fr-FR" altLang="fr-FR" sz="3600" b="1" u="sng" dirty="0"/>
          </a:p>
          <a:p>
            <a:pPr algn="ctr">
              <a:lnSpc>
                <a:spcPct val="30000"/>
              </a:lnSpc>
              <a:spcBef>
                <a:spcPct val="50000"/>
              </a:spcBef>
            </a:pPr>
            <a:endParaRPr lang="fr-FR" altLang="fr-FR" sz="3600" b="1" u="sng" dirty="0"/>
          </a:p>
          <a:p>
            <a:pPr marL="342900" indent="-342900">
              <a:lnSpc>
                <a:spcPct val="150000"/>
              </a:lnSpc>
              <a:spcBef>
                <a:spcPct val="50000"/>
              </a:spcBef>
              <a:buFont typeface="Wingdings" panose="05000000000000000000" pitchFamily="2" charset="2"/>
              <a:buChar char="ü"/>
            </a:pPr>
            <a:r>
              <a:rPr lang="fr-FR" altLang="fr-FR" sz="2400" dirty="0" smtClean="0"/>
              <a:t> </a:t>
            </a:r>
            <a:r>
              <a:rPr lang="fr-FR" altLang="fr-FR" sz="2400" dirty="0"/>
              <a:t>Mise en place d’un </a:t>
            </a:r>
            <a:r>
              <a:rPr lang="fr-FR" altLang="fr-FR" sz="2400" b="1" dirty="0"/>
              <a:t>groupe de travail pluridisciplinaire</a:t>
            </a:r>
          </a:p>
          <a:p>
            <a:pPr marL="342900" indent="-342900">
              <a:lnSpc>
                <a:spcPct val="150000"/>
              </a:lnSpc>
              <a:spcBef>
                <a:spcPct val="50000"/>
              </a:spcBef>
              <a:buFont typeface="Wingdings" panose="05000000000000000000" pitchFamily="2" charset="2"/>
              <a:buChar char="ü"/>
            </a:pPr>
            <a:r>
              <a:rPr lang="fr-FR" altLang="fr-FR" sz="2400" dirty="0"/>
              <a:t> Constitution d’un </a:t>
            </a:r>
            <a:r>
              <a:rPr lang="fr-FR" altLang="fr-FR" sz="2400" b="1" dirty="0"/>
              <a:t>cahier des charges </a:t>
            </a:r>
            <a:r>
              <a:rPr lang="fr-FR" altLang="fr-FR" sz="2400" dirty="0"/>
              <a:t>précisant les </a:t>
            </a:r>
            <a:r>
              <a:rPr lang="fr-FR" altLang="fr-FR" sz="2400" b="1" dirty="0"/>
              <a:t>objectifs précis </a:t>
            </a:r>
            <a:r>
              <a:rPr lang="fr-FR" altLang="fr-FR" sz="2400" dirty="0"/>
              <a:t>de l ’audit et ses justifications</a:t>
            </a:r>
          </a:p>
          <a:p>
            <a:pPr marL="342900" indent="-342900">
              <a:lnSpc>
                <a:spcPct val="150000"/>
              </a:lnSpc>
              <a:spcBef>
                <a:spcPct val="50000"/>
              </a:spcBef>
              <a:buFont typeface="Wingdings" panose="05000000000000000000" pitchFamily="2" charset="2"/>
              <a:buChar char="ü"/>
            </a:pPr>
            <a:r>
              <a:rPr lang="fr-FR" altLang="fr-FR" sz="2400" dirty="0"/>
              <a:t> </a:t>
            </a:r>
            <a:r>
              <a:rPr lang="fr-FR" altLang="fr-FR" sz="2400" b="1" dirty="0"/>
              <a:t>Calendrier</a:t>
            </a:r>
            <a:r>
              <a:rPr lang="fr-FR" altLang="fr-FR" sz="2400" dirty="0"/>
              <a:t> d’action organisant les différentes </a:t>
            </a:r>
            <a:r>
              <a:rPr lang="fr-FR" altLang="fr-FR" sz="2400" dirty="0" smtClean="0"/>
              <a:t>étapes </a:t>
            </a:r>
            <a:endParaRPr lang="fr-FR" altLang="fr-FR" sz="2400" dirty="0"/>
          </a:p>
          <a:p>
            <a:pPr marL="342900" indent="-342900">
              <a:lnSpc>
                <a:spcPct val="150000"/>
              </a:lnSpc>
              <a:spcBef>
                <a:spcPct val="50000"/>
              </a:spcBef>
              <a:buFont typeface="Wingdings" panose="05000000000000000000" pitchFamily="2" charset="2"/>
              <a:buChar char="ü"/>
            </a:pPr>
            <a:r>
              <a:rPr lang="fr-FR" altLang="fr-FR" sz="2400" dirty="0"/>
              <a:t> Attribution des </a:t>
            </a:r>
            <a:r>
              <a:rPr lang="fr-FR" altLang="fr-FR" sz="2400" b="1" dirty="0"/>
              <a:t>responsabilités et répartition des tâches</a:t>
            </a:r>
          </a:p>
          <a:p>
            <a:pPr marL="342900" indent="-342900">
              <a:lnSpc>
                <a:spcPct val="150000"/>
              </a:lnSpc>
              <a:spcBef>
                <a:spcPct val="50000"/>
              </a:spcBef>
              <a:buFont typeface="Wingdings" panose="05000000000000000000" pitchFamily="2" charset="2"/>
              <a:buChar char="ü"/>
            </a:pPr>
            <a:r>
              <a:rPr lang="fr-FR" altLang="fr-FR" sz="2400" dirty="0"/>
              <a:t> Secret professionnel et confidentialité des résultats</a:t>
            </a:r>
          </a:p>
        </p:txBody>
      </p:sp>
      <p:sp>
        <p:nvSpPr>
          <p:cNvPr id="6" name="Text Box 3"/>
          <p:cNvSpPr txBox="1">
            <a:spLocks noChangeArrowheads="1"/>
          </p:cNvSpPr>
          <p:nvPr/>
        </p:nvSpPr>
        <p:spPr bwMode="auto">
          <a:xfrm rot="-1948741">
            <a:off x="304800" y="888525"/>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1</a:t>
            </a:r>
          </a:p>
        </p:txBody>
      </p:sp>
      <p:sp>
        <p:nvSpPr>
          <p:cNvPr id="7" name="Oval 4"/>
          <p:cNvSpPr>
            <a:spLocks noChangeArrowheads="1"/>
          </p:cNvSpPr>
          <p:nvPr/>
        </p:nvSpPr>
        <p:spPr bwMode="auto">
          <a:xfrm rot="20078994">
            <a:off x="0" y="812325"/>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2882574730"/>
      </p:ext>
    </p:extLst>
  </p:cSld>
  <p:clrMapOvr>
    <a:masterClrMapping/>
  </p:clrMapOvr>
  <p:transition>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Text Box 2"/>
          <p:cNvSpPr txBox="1">
            <a:spLocks noChangeArrowheads="1"/>
          </p:cNvSpPr>
          <p:nvPr/>
        </p:nvSpPr>
        <p:spPr bwMode="auto">
          <a:xfrm>
            <a:off x="791579" y="836712"/>
            <a:ext cx="8226487" cy="5940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r>
              <a:rPr lang="fr-FR" sz="2800" b="1" dirty="0" smtClean="0"/>
              <a:t>Les acteurs </a:t>
            </a:r>
          </a:p>
          <a:p>
            <a:pPr algn="ctr"/>
            <a:endParaRPr lang="fr-FR" sz="2800" b="1" dirty="0"/>
          </a:p>
          <a:p>
            <a:pPr marL="342900" indent="-342900">
              <a:buFont typeface="Wingdings" panose="05000000000000000000" pitchFamily="2" charset="2"/>
              <a:buChar char="ü"/>
            </a:pPr>
            <a:r>
              <a:rPr lang="fr-FR" sz="2400" b="1" dirty="0"/>
              <a:t>Le demandeur de l’audit </a:t>
            </a:r>
            <a:r>
              <a:rPr lang="fr-FR" sz="2400" dirty="0"/>
              <a:t>: objectifs, délais du projet, moyens, </a:t>
            </a:r>
            <a:r>
              <a:rPr lang="fr-FR" sz="2400" dirty="0" smtClean="0"/>
              <a:t>communication</a:t>
            </a:r>
          </a:p>
          <a:p>
            <a:pPr marL="342900" indent="-342900">
              <a:buFont typeface="Wingdings" panose="05000000000000000000" pitchFamily="2" charset="2"/>
              <a:buChar char="ü"/>
            </a:pPr>
            <a:endParaRPr lang="fr-FR" sz="2400" dirty="0"/>
          </a:p>
          <a:p>
            <a:pPr marL="342900" indent="-342900">
              <a:buFont typeface="Wingdings" panose="05000000000000000000" pitchFamily="2" charset="2"/>
              <a:buChar char="ü"/>
            </a:pPr>
            <a:r>
              <a:rPr lang="fr-FR" sz="2400" dirty="0" smtClean="0"/>
              <a:t>Le </a:t>
            </a:r>
            <a:r>
              <a:rPr lang="fr-FR" sz="2400" dirty="0"/>
              <a:t>chef de projet (= responsable de l’audit</a:t>
            </a:r>
            <a:r>
              <a:rPr lang="fr-FR" sz="2400" dirty="0" smtClean="0"/>
              <a:t>)</a:t>
            </a:r>
          </a:p>
          <a:p>
            <a:pPr marL="342900" indent="-342900">
              <a:buFont typeface="Wingdings" panose="05000000000000000000" pitchFamily="2" charset="2"/>
              <a:buChar char="ü"/>
            </a:pPr>
            <a:endParaRPr lang="fr-FR" sz="2400" dirty="0"/>
          </a:p>
          <a:p>
            <a:pPr marL="342900" indent="-342900">
              <a:buFont typeface="Wingdings" panose="05000000000000000000" pitchFamily="2" charset="2"/>
              <a:buChar char="ü"/>
            </a:pPr>
            <a:r>
              <a:rPr lang="fr-FR" sz="2400" b="1" dirty="0" smtClean="0"/>
              <a:t>L’équipe </a:t>
            </a:r>
            <a:r>
              <a:rPr lang="fr-FR" sz="2400" b="1" dirty="0"/>
              <a:t>projet (= auditeurs)</a:t>
            </a:r>
            <a:r>
              <a:rPr lang="fr-FR" sz="2400" dirty="0"/>
              <a:t>: compétence, pluridisciplinarité, charte de </a:t>
            </a:r>
            <a:r>
              <a:rPr lang="fr-FR" sz="2400" dirty="0" smtClean="0"/>
              <a:t>travail</a:t>
            </a:r>
          </a:p>
          <a:p>
            <a:pPr marL="342900" indent="-342900">
              <a:buFont typeface="Wingdings" panose="05000000000000000000" pitchFamily="2" charset="2"/>
              <a:buChar char="ü"/>
            </a:pPr>
            <a:endParaRPr lang="fr-FR" sz="2400" dirty="0"/>
          </a:p>
          <a:p>
            <a:pPr marL="342900" indent="-342900">
              <a:buFont typeface="Wingdings" panose="05000000000000000000" pitchFamily="2" charset="2"/>
              <a:buChar char="ü"/>
            </a:pPr>
            <a:r>
              <a:rPr lang="fr-FR" sz="2400" dirty="0" smtClean="0"/>
              <a:t>Les </a:t>
            </a:r>
            <a:r>
              <a:rPr lang="fr-FR" sz="2400" dirty="0"/>
              <a:t>professionnels du service (= audités</a:t>
            </a:r>
            <a:r>
              <a:rPr lang="fr-FR" sz="2400" dirty="0" smtClean="0"/>
              <a:t>)</a:t>
            </a:r>
          </a:p>
          <a:p>
            <a:pPr marL="342900" indent="-342900">
              <a:buFont typeface="Wingdings" panose="05000000000000000000" pitchFamily="2" charset="2"/>
              <a:buChar char="ü"/>
            </a:pPr>
            <a:endParaRPr lang="fr-FR" sz="2400" dirty="0"/>
          </a:p>
          <a:p>
            <a:pPr marL="342900" indent="-342900">
              <a:buFont typeface="Wingdings" panose="05000000000000000000" pitchFamily="2" charset="2"/>
              <a:buChar char="ü"/>
            </a:pPr>
            <a:r>
              <a:rPr lang="fr-FR" sz="2400" dirty="0" smtClean="0"/>
              <a:t>Les autres partenaires : </a:t>
            </a:r>
          </a:p>
          <a:p>
            <a:pPr marL="800100" lvl="1" indent="-342900">
              <a:buFont typeface="Wingdings" panose="05000000000000000000" pitchFamily="2" charset="2"/>
              <a:buChar char="§"/>
            </a:pPr>
            <a:r>
              <a:rPr lang="fr-FR" sz="2000" dirty="0" smtClean="0"/>
              <a:t>Soutien stratégique et/ou politique (CME, Direction)</a:t>
            </a:r>
          </a:p>
          <a:p>
            <a:pPr marL="800100" lvl="1" indent="-342900">
              <a:buFont typeface="Wingdings" panose="05000000000000000000" pitchFamily="2" charset="2"/>
              <a:buChar char="§"/>
            </a:pPr>
            <a:r>
              <a:rPr lang="fr-FR" sz="2000" dirty="0" smtClean="0"/>
              <a:t>Contributions directes (Formation, DIM)</a:t>
            </a:r>
          </a:p>
          <a:p>
            <a:pPr marL="800100" lvl="1" indent="-342900">
              <a:buFont typeface="Wingdings" panose="05000000000000000000" pitchFamily="2" charset="2"/>
              <a:buChar char="§"/>
            </a:pPr>
            <a:r>
              <a:rPr lang="fr-FR" sz="2000" dirty="0" smtClean="0"/>
              <a:t>Moyens logistiques (Informatique, services économiques)</a:t>
            </a:r>
            <a:endParaRPr lang="fr-FR" sz="2000" dirty="0"/>
          </a:p>
        </p:txBody>
      </p:sp>
      <p:sp>
        <p:nvSpPr>
          <p:cNvPr id="6" name="Text Box 3"/>
          <p:cNvSpPr txBox="1">
            <a:spLocks noChangeArrowheads="1"/>
          </p:cNvSpPr>
          <p:nvPr/>
        </p:nvSpPr>
        <p:spPr bwMode="auto">
          <a:xfrm rot="-1948741">
            <a:off x="304800" y="888525"/>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1</a:t>
            </a:r>
          </a:p>
        </p:txBody>
      </p:sp>
      <p:sp>
        <p:nvSpPr>
          <p:cNvPr id="7" name="Oval 4"/>
          <p:cNvSpPr>
            <a:spLocks noChangeArrowheads="1"/>
          </p:cNvSpPr>
          <p:nvPr/>
        </p:nvSpPr>
        <p:spPr bwMode="auto">
          <a:xfrm rot="20078994">
            <a:off x="0" y="812325"/>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1101583131"/>
      </p:ext>
    </p:extLst>
  </p:cSld>
  <p:clrMapOvr>
    <a:masterClrMapping/>
  </p:clrMapOvr>
  <p:transition>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Text Box 2"/>
          <p:cNvSpPr txBox="1">
            <a:spLocks noChangeArrowheads="1"/>
          </p:cNvSpPr>
          <p:nvPr/>
        </p:nvSpPr>
        <p:spPr bwMode="auto">
          <a:xfrm>
            <a:off x="-10815" y="915613"/>
            <a:ext cx="9144000" cy="39333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80000"/>
              </a:lnSpc>
              <a:spcBef>
                <a:spcPct val="50000"/>
              </a:spcBef>
            </a:pPr>
            <a:r>
              <a:rPr lang="fr-FR" altLang="fr-FR" sz="3600" b="1" dirty="0"/>
              <a:t>         </a:t>
            </a:r>
            <a:r>
              <a:rPr lang="fr-FR" altLang="fr-FR" sz="3600" b="1" u="sng" dirty="0"/>
              <a:t>Constitution d ’un référentiel </a:t>
            </a:r>
          </a:p>
          <a:p>
            <a:pPr algn="ctr">
              <a:lnSpc>
                <a:spcPct val="80000"/>
              </a:lnSpc>
              <a:spcBef>
                <a:spcPct val="50000"/>
              </a:spcBef>
            </a:pPr>
            <a:endParaRPr lang="fr-FR" altLang="fr-FR" sz="3600" b="1" u="sng" dirty="0"/>
          </a:p>
          <a:p>
            <a:pPr algn="ctr">
              <a:spcBef>
                <a:spcPct val="50000"/>
              </a:spcBef>
            </a:pPr>
            <a:r>
              <a:rPr lang="fr-FR" altLang="fr-FR" sz="2800" b="1" dirty="0" smtClean="0">
                <a:solidFill>
                  <a:srgbClr val="FF0000"/>
                </a:solidFill>
              </a:rPr>
              <a:t>Référentiel </a:t>
            </a:r>
            <a:r>
              <a:rPr lang="fr-FR" altLang="fr-FR" sz="2800" b="1" dirty="0">
                <a:solidFill>
                  <a:srgbClr val="FF0000"/>
                </a:solidFill>
              </a:rPr>
              <a:t>= choix des </a:t>
            </a:r>
            <a:r>
              <a:rPr lang="fr-FR" altLang="fr-FR" sz="2800" b="1" dirty="0" smtClean="0">
                <a:solidFill>
                  <a:srgbClr val="FF0000"/>
                </a:solidFill>
              </a:rPr>
              <a:t>critères</a:t>
            </a:r>
          </a:p>
          <a:p>
            <a:pPr algn="ctr">
              <a:spcBef>
                <a:spcPct val="50000"/>
              </a:spcBef>
            </a:pPr>
            <a:endParaRPr lang="fr-FR" altLang="fr-FR" sz="2400" dirty="0"/>
          </a:p>
          <a:p>
            <a:pPr algn="ctr">
              <a:spcBef>
                <a:spcPct val="50000"/>
              </a:spcBef>
            </a:pPr>
            <a:r>
              <a:rPr lang="fr-FR" altLang="fr-FR" sz="2400" dirty="0"/>
              <a:t>Constitution de la base de comparaison entre la pratique réelle et la pratique jugée optimale</a:t>
            </a:r>
          </a:p>
          <a:p>
            <a:pPr algn="just">
              <a:spcBef>
                <a:spcPct val="50000"/>
              </a:spcBef>
              <a:buFontTx/>
              <a:buChar char="-"/>
            </a:pPr>
            <a:endParaRPr lang="fr-FR" altLang="fr-FR" sz="2400" dirty="0"/>
          </a:p>
        </p:txBody>
      </p:sp>
      <p:sp>
        <p:nvSpPr>
          <p:cNvPr id="6" name="Oval 4"/>
          <p:cNvSpPr>
            <a:spLocks noChangeArrowheads="1"/>
          </p:cNvSpPr>
          <p:nvPr/>
        </p:nvSpPr>
        <p:spPr bwMode="auto">
          <a:xfrm rot="20078994">
            <a:off x="-10815" y="991813"/>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7" name="Text Box 5"/>
          <p:cNvSpPr txBox="1">
            <a:spLocks noChangeArrowheads="1"/>
          </p:cNvSpPr>
          <p:nvPr/>
        </p:nvSpPr>
        <p:spPr bwMode="auto">
          <a:xfrm>
            <a:off x="3649166" y="5372609"/>
            <a:ext cx="2108591"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Grille </a:t>
            </a:r>
            <a:r>
              <a:rPr lang="fr-FR" altLang="fr-FR" sz="2800" b="1" dirty="0" smtClean="0"/>
              <a:t>d’audit</a:t>
            </a:r>
            <a:endParaRPr lang="fr-FR" altLang="fr-FR" sz="2800" b="1" dirty="0"/>
          </a:p>
        </p:txBody>
      </p:sp>
      <p:sp>
        <p:nvSpPr>
          <p:cNvPr id="8" name="Rectangle 7"/>
          <p:cNvSpPr>
            <a:spLocks noChangeArrowheads="1"/>
          </p:cNvSpPr>
          <p:nvPr/>
        </p:nvSpPr>
        <p:spPr bwMode="auto">
          <a:xfrm>
            <a:off x="3460626" y="5372609"/>
            <a:ext cx="2514600" cy="6096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9" name="AutoShape 9"/>
          <p:cNvSpPr>
            <a:spLocks noChangeArrowheads="1"/>
          </p:cNvSpPr>
          <p:nvPr/>
        </p:nvSpPr>
        <p:spPr bwMode="auto">
          <a:xfrm>
            <a:off x="4484985" y="2744413"/>
            <a:ext cx="533400" cy="685800"/>
          </a:xfrm>
          <a:prstGeom prst="downArrow">
            <a:avLst>
              <a:gd name="adj1" fmla="val 50000"/>
              <a:gd name="adj2" fmla="val 3214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0" name="AutoShape 10"/>
          <p:cNvSpPr>
            <a:spLocks noChangeArrowheads="1"/>
          </p:cNvSpPr>
          <p:nvPr/>
        </p:nvSpPr>
        <p:spPr bwMode="auto">
          <a:xfrm>
            <a:off x="4497760" y="4413765"/>
            <a:ext cx="533400" cy="685800"/>
          </a:xfrm>
          <a:prstGeom prst="downArrow">
            <a:avLst>
              <a:gd name="adj1" fmla="val 50000"/>
              <a:gd name="adj2" fmla="val 3214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11" name="Text Box 3"/>
          <p:cNvSpPr txBox="1">
            <a:spLocks noChangeArrowheads="1"/>
          </p:cNvSpPr>
          <p:nvPr/>
        </p:nvSpPr>
        <p:spPr bwMode="auto">
          <a:xfrm rot="-1948741">
            <a:off x="271760" y="1114779"/>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2</a:t>
            </a:r>
          </a:p>
        </p:txBody>
      </p:sp>
    </p:spTree>
    <p:extLst>
      <p:ext uri="{BB962C8B-B14F-4D97-AF65-F5344CB8AC3E}">
        <p14:creationId xmlns:p14="http://schemas.microsoft.com/office/powerpoint/2010/main" xmlns="" val="3271747202"/>
      </p:ext>
    </p:extLst>
  </p:cSld>
  <p:clrMapOvr>
    <a:masterClrMapping/>
  </p:clrMapOvr>
  <p:transition>
    <p:checke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179512" y="764704"/>
            <a:ext cx="8424936" cy="5201424"/>
          </a:xfrm>
          <a:prstGeom prst="rect">
            <a:avLst/>
          </a:prstGeom>
        </p:spPr>
        <p:txBody>
          <a:bodyPr wrap="square">
            <a:spAutoFit/>
          </a:bodyPr>
          <a:lstStyle/>
          <a:p>
            <a:pPr algn="ctr"/>
            <a:r>
              <a:rPr lang="fr-FR" altLang="fr-FR" sz="3600" b="1" u="sng" dirty="0"/>
              <a:t>Qu’est-ce qu’un  référentiel ?</a:t>
            </a:r>
          </a:p>
          <a:p>
            <a:pPr algn="ctr"/>
            <a:endParaRPr lang="fr-FR" altLang="fr-FR" sz="3600" b="1" u="sng" dirty="0"/>
          </a:p>
          <a:p>
            <a:pPr algn="ctr"/>
            <a:r>
              <a:rPr lang="fr-FR" altLang="fr-FR" sz="2800" dirty="0"/>
              <a:t>Document ou un ensemble de documents </a:t>
            </a:r>
            <a:r>
              <a:rPr lang="fr-FR" altLang="fr-FR" sz="3200" b="1" dirty="0">
                <a:solidFill>
                  <a:srgbClr val="FF0000"/>
                </a:solidFill>
              </a:rPr>
              <a:t>énonçant des exigences qualité </a:t>
            </a:r>
            <a:r>
              <a:rPr lang="fr-FR" altLang="fr-FR" sz="2800" dirty="0"/>
              <a:t>relatives à </a:t>
            </a:r>
            <a:r>
              <a:rPr lang="fr-FR" altLang="fr-FR" sz="2800" dirty="0" smtClean="0"/>
              <a:t>une prise en charge. </a:t>
            </a:r>
            <a:endParaRPr lang="fr-FR" altLang="fr-FR" sz="2800" dirty="0"/>
          </a:p>
          <a:p>
            <a:pPr algn="ctr"/>
            <a:endParaRPr lang="fr-FR" altLang="fr-FR" sz="2800" dirty="0"/>
          </a:p>
          <a:p>
            <a:pPr algn="ctr"/>
            <a:r>
              <a:rPr lang="fr-FR" altLang="fr-FR" sz="2800" dirty="0" smtClean="0"/>
              <a:t>L</a:t>
            </a:r>
            <a:r>
              <a:rPr lang="fr-FR" altLang="fr-FR" sz="2800" dirty="0"/>
              <a:t> ’élaboration du référentiel impose :</a:t>
            </a:r>
          </a:p>
          <a:p>
            <a:pPr>
              <a:buFontTx/>
              <a:buChar char="•"/>
            </a:pPr>
            <a:endParaRPr lang="fr-FR" altLang="fr-FR" sz="2800" dirty="0"/>
          </a:p>
          <a:p>
            <a:pPr marL="800100" lvl="1" indent="-342900">
              <a:buFont typeface="Wingdings" panose="05000000000000000000" pitchFamily="2" charset="2"/>
              <a:buChar char="ü"/>
            </a:pPr>
            <a:r>
              <a:rPr lang="fr-FR" altLang="fr-FR" sz="2800" dirty="0"/>
              <a:t> l ’analyse de la littérature </a:t>
            </a:r>
          </a:p>
          <a:p>
            <a:pPr marL="800100" lvl="1" indent="-342900">
              <a:buFont typeface="Wingdings" panose="05000000000000000000" pitchFamily="2" charset="2"/>
              <a:buChar char="ü"/>
            </a:pPr>
            <a:r>
              <a:rPr lang="fr-FR" altLang="fr-FR" sz="2800" dirty="0"/>
              <a:t> une recherche exhaustive des </a:t>
            </a:r>
            <a:r>
              <a:rPr lang="fr-FR" altLang="fr-FR" sz="2800" b="1" dirty="0"/>
              <a:t>critères qualité </a:t>
            </a:r>
          </a:p>
          <a:p>
            <a:pPr marL="800100" lvl="1" indent="-342900">
              <a:buFont typeface="Wingdings" panose="05000000000000000000" pitchFamily="2" charset="2"/>
              <a:buChar char="ü"/>
            </a:pPr>
            <a:r>
              <a:rPr lang="fr-FR" altLang="fr-FR" sz="2800" dirty="0"/>
              <a:t> la prise en compte du contexte, de la discipline, dans lesquels  </a:t>
            </a:r>
            <a:r>
              <a:rPr lang="fr-FR" altLang="fr-FR" sz="2800" dirty="0" smtClean="0"/>
              <a:t>la </a:t>
            </a:r>
            <a:r>
              <a:rPr lang="fr-FR" altLang="fr-FR" sz="2800" dirty="0"/>
              <a:t>pratique est exercée.</a:t>
            </a:r>
          </a:p>
        </p:txBody>
      </p:sp>
    </p:spTree>
    <p:extLst>
      <p:ext uri="{BB962C8B-B14F-4D97-AF65-F5344CB8AC3E}">
        <p14:creationId xmlns:p14="http://schemas.microsoft.com/office/powerpoint/2010/main" xmlns="" val="2138917084"/>
      </p:ext>
    </p:extLst>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subTitle" idx="1"/>
          </p:nvPr>
        </p:nvSpPr>
        <p:spPr>
          <a:xfrm>
            <a:off x="645332" y="1062273"/>
            <a:ext cx="7738628" cy="4598975"/>
          </a:xfrm>
        </p:spPr>
        <p:txBody>
          <a:bodyPr/>
          <a:lstStyle/>
          <a:p>
            <a:pPr>
              <a:lnSpc>
                <a:spcPct val="90000"/>
              </a:lnSpc>
            </a:pPr>
            <a:r>
              <a:rPr lang="fr-FR" sz="2400" dirty="0" smtClean="0">
                <a:solidFill>
                  <a:srgbClr val="002060"/>
                </a:solidFill>
                <a:latin typeface="Calibri" pitchFamily="34" charset="0"/>
                <a:cs typeface="Calibri" pitchFamily="34" charset="0"/>
              </a:rPr>
              <a:t>Variations des pratiques professionnelles</a:t>
            </a:r>
          </a:p>
          <a:p>
            <a:pPr>
              <a:lnSpc>
                <a:spcPct val="90000"/>
              </a:lnSpc>
            </a:pPr>
            <a:r>
              <a:rPr lang="fr-FR" sz="1400" dirty="0" smtClean="0">
                <a:solidFill>
                  <a:srgbClr val="002060"/>
                </a:solidFill>
                <a:latin typeface="Calibri" pitchFamily="34" charset="0"/>
                <a:cs typeface="Calibri" pitchFamily="34" charset="0"/>
              </a:rPr>
              <a:t>Ex : différences régionales de taux d’interventions chirurgicales / actes endoscopiques </a:t>
            </a:r>
          </a:p>
          <a:p>
            <a:pPr>
              <a:lnSpc>
                <a:spcPct val="90000"/>
              </a:lnSpc>
            </a:pPr>
            <a:endParaRPr lang="fr-FR" sz="2400" dirty="0" smtClean="0">
              <a:solidFill>
                <a:srgbClr val="002060"/>
              </a:solidFill>
              <a:latin typeface="Calibri" pitchFamily="34" charset="0"/>
              <a:cs typeface="Calibri" pitchFamily="34" charset="0"/>
            </a:endParaRPr>
          </a:p>
          <a:p>
            <a:pPr>
              <a:lnSpc>
                <a:spcPct val="90000"/>
              </a:lnSpc>
            </a:pPr>
            <a:r>
              <a:rPr lang="fr-FR" sz="2400" dirty="0" smtClean="0">
                <a:solidFill>
                  <a:srgbClr val="002060"/>
                </a:solidFill>
                <a:latin typeface="Calibri" pitchFamily="34" charset="0"/>
                <a:cs typeface="Calibri" pitchFamily="34" charset="0"/>
              </a:rPr>
              <a:t>Le </a:t>
            </a:r>
            <a:r>
              <a:rPr lang="fr-FR" sz="2400" b="1" dirty="0" smtClean="0">
                <a:solidFill>
                  <a:srgbClr val="002060"/>
                </a:solidFill>
                <a:latin typeface="Calibri" pitchFamily="34" charset="0"/>
                <a:cs typeface="Calibri" pitchFamily="34" charset="0"/>
              </a:rPr>
              <a:t>développement des recommandations </a:t>
            </a:r>
            <a:r>
              <a:rPr lang="fr-FR" sz="2400" dirty="0" smtClean="0">
                <a:solidFill>
                  <a:srgbClr val="002060"/>
                </a:solidFill>
                <a:latin typeface="Calibri" pitchFamily="34" charset="0"/>
                <a:cs typeface="Calibri" pitchFamily="34" charset="0"/>
              </a:rPr>
              <a:t>de pratiques professionnelles </a:t>
            </a:r>
            <a:r>
              <a:rPr lang="fr-FR" sz="2400" dirty="0" smtClean="0">
                <a:solidFill>
                  <a:srgbClr val="002060"/>
                </a:solidFill>
                <a:latin typeface="Calibri" pitchFamily="34" charset="0"/>
                <a:cs typeface="Calibri" pitchFamily="34" charset="0"/>
                <a:sym typeface="Wingdings" pitchFamily="2" charset="2"/>
              </a:rPr>
              <a:t> Evidence </a:t>
            </a:r>
            <a:r>
              <a:rPr lang="fr-FR" sz="2400" dirty="0" err="1" smtClean="0">
                <a:solidFill>
                  <a:srgbClr val="002060"/>
                </a:solidFill>
                <a:latin typeface="Calibri" pitchFamily="34" charset="0"/>
                <a:cs typeface="Calibri" pitchFamily="34" charset="0"/>
                <a:sym typeface="Wingdings" pitchFamily="2" charset="2"/>
              </a:rPr>
              <a:t>Based</a:t>
            </a:r>
            <a:r>
              <a:rPr lang="fr-FR" sz="2400" dirty="0" smtClean="0">
                <a:solidFill>
                  <a:srgbClr val="002060"/>
                </a:solidFill>
                <a:latin typeface="Calibri" pitchFamily="34" charset="0"/>
                <a:cs typeface="Calibri" pitchFamily="34" charset="0"/>
                <a:sym typeface="Wingdings" pitchFamily="2" charset="2"/>
              </a:rPr>
              <a:t> </a:t>
            </a:r>
            <a:r>
              <a:rPr lang="fr-FR" sz="2400" dirty="0" err="1" smtClean="0">
                <a:solidFill>
                  <a:srgbClr val="002060"/>
                </a:solidFill>
                <a:latin typeface="Calibri" pitchFamily="34" charset="0"/>
                <a:cs typeface="Calibri" pitchFamily="34" charset="0"/>
                <a:sym typeface="Wingdings" pitchFamily="2" charset="2"/>
              </a:rPr>
              <a:t>Medecine</a:t>
            </a:r>
            <a:endParaRPr lang="fr-FR" sz="2400" dirty="0" smtClean="0">
              <a:solidFill>
                <a:srgbClr val="002060"/>
              </a:solidFill>
              <a:latin typeface="Calibri" pitchFamily="34" charset="0"/>
              <a:cs typeface="Calibri" pitchFamily="34" charset="0"/>
              <a:sym typeface="Wingdings" pitchFamily="2" charset="2"/>
            </a:endParaRPr>
          </a:p>
          <a:p>
            <a:pPr>
              <a:lnSpc>
                <a:spcPct val="90000"/>
              </a:lnSpc>
            </a:pPr>
            <a:endParaRPr lang="fr-FR" sz="2400" dirty="0" smtClean="0">
              <a:solidFill>
                <a:srgbClr val="002060"/>
              </a:solidFill>
              <a:latin typeface="Calibri" pitchFamily="34" charset="0"/>
              <a:cs typeface="Calibri" pitchFamily="34" charset="0"/>
              <a:sym typeface="Wingdings" pitchFamily="2" charset="2"/>
            </a:endParaRPr>
          </a:p>
          <a:p>
            <a:pPr>
              <a:lnSpc>
                <a:spcPct val="90000"/>
              </a:lnSpc>
            </a:pPr>
            <a:r>
              <a:rPr lang="fr-FR" sz="2400" b="1" dirty="0" smtClean="0">
                <a:solidFill>
                  <a:srgbClr val="002060"/>
                </a:solidFill>
                <a:latin typeface="Calibri" pitchFamily="34" charset="0"/>
                <a:cs typeface="Calibri" pitchFamily="34" charset="0"/>
                <a:sym typeface="Wingdings" pitchFamily="2" charset="2"/>
              </a:rPr>
              <a:t>Volonté croissante d’évaluation de la qualité </a:t>
            </a:r>
            <a:r>
              <a:rPr lang="fr-FR" sz="2400" dirty="0" smtClean="0">
                <a:solidFill>
                  <a:srgbClr val="002060"/>
                </a:solidFill>
                <a:latin typeface="Calibri" pitchFamily="34" charset="0"/>
                <a:cs typeface="Calibri" pitchFamily="34" charset="0"/>
                <a:sym typeface="Wingdings" pitchFamily="2" charset="2"/>
              </a:rPr>
              <a:t>dans le domaine de la santé : </a:t>
            </a:r>
          </a:p>
          <a:p>
            <a:pPr>
              <a:lnSpc>
                <a:spcPct val="90000"/>
              </a:lnSpc>
            </a:pPr>
            <a:r>
              <a:rPr lang="fr-FR" sz="2400" dirty="0" smtClean="0">
                <a:solidFill>
                  <a:srgbClr val="002060"/>
                </a:solidFill>
                <a:latin typeface="Calibri" pitchFamily="34" charset="0"/>
                <a:cs typeface="Calibri" pitchFamily="34" charset="0"/>
                <a:sym typeface="Wingdings" pitchFamily="2" charset="2"/>
              </a:rPr>
              <a:t>Pression des usagers scandales IN, vache folle … </a:t>
            </a:r>
          </a:p>
          <a:p>
            <a:pPr>
              <a:lnSpc>
                <a:spcPct val="90000"/>
              </a:lnSpc>
            </a:pPr>
            <a:r>
              <a:rPr lang="fr-FR" sz="2400" dirty="0" smtClean="0">
                <a:solidFill>
                  <a:srgbClr val="002060"/>
                </a:solidFill>
                <a:latin typeface="Calibri" pitchFamily="34" charset="0"/>
                <a:cs typeface="Calibri" pitchFamily="34" charset="0"/>
                <a:sym typeface="Wingdings" pitchFamily="2" charset="2"/>
              </a:rPr>
              <a:t>certification des établissements, </a:t>
            </a:r>
          </a:p>
          <a:p>
            <a:pPr>
              <a:lnSpc>
                <a:spcPct val="90000"/>
              </a:lnSpc>
            </a:pPr>
            <a:r>
              <a:rPr lang="fr-FR" sz="2400" dirty="0" smtClean="0">
                <a:solidFill>
                  <a:srgbClr val="002060"/>
                </a:solidFill>
                <a:latin typeface="Calibri" pitchFamily="34" charset="0"/>
                <a:cs typeface="Calibri" pitchFamily="34" charset="0"/>
                <a:sym typeface="Wingdings" pitchFamily="2" charset="2"/>
              </a:rPr>
              <a:t>gestion des risques, sécurité sanitaire, indicateurs de performance, bon usage des médicaments…</a:t>
            </a:r>
          </a:p>
          <a:p>
            <a:pPr eaLnBrk="1" hangingPunct="1"/>
            <a:endParaRPr lang="fr-FR" sz="2400" b="1" i="1" dirty="0" smtClean="0">
              <a:solidFill>
                <a:srgbClr val="002060"/>
              </a:solidFill>
              <a:sym typeface="Wingdings" pitchFamily="2" charset="2"/>
            </a:endParaRPr>
          </a:p>
          <a:p>
            <a:pPr eaLnBrk="1" hangingPunct="1">
              <a:buNone/>
            </a:pPr>
            <a:endParaRPr lang="fr-FR" sz="2400" b="1" i="1" dirty="0" smtClean="0">
              <a:solidFill>
                <a:srgbClr val="002060"/>
              </a:solidFill>
              <a:sym typeface="Wingdings" pitchFamily="2" charset="2"/>
            </a:endParaRPr>
          </a:p>
        </p:txBody>
      </p:sp>
      <p:sp>
        <p:nvSpPr>
          <p:cNvPr id="2" name="Titre 1"/>
          <p:cNvSpPr>
            <a:spLocks noGrp="1"/>
          </p:cNvSpPr>
          <p:nvPr>
            <p:ph type="ctrTitle" idx="4294967295"/>
          </p:nvPr>
        </p:nvSpPr>
        <p:spPr>
          <a:xfrm>
            <a:off x="611560" y="1"/>
            <a:ext cx="7772400" cy="476671"/>
          </a:xfrm>
        </p:spPr>
        <p:txBody>
          <a:bodyPr>
            <a:normAutofit fontScale="90000"/>
          </a:bodyPr>
          <a:lstStyle/>
          <a:p>
            <a:r>
              <a:rPr lang="fr-FR" sz="4000" b="1" dirty="0" smtClean="0">
                <a:solidFill>
                  <a:schemeClr val="bg1"/>
                </a:solidFill>
                <a:latin typeface="Calibri" pitchFamily="34" charset="0"/>
                <a:cs typeface="Calibri" pitchFamily="34" charset="0"/>
              </a:rPr>
              <a:t>Origines de l’EPP</a:t>
            </a:r>
          </a:p>
        </p:txBody>
      </p:sp>
      <p:sp>
        <p:nvSpPr>
          <p:cNvPr id="5" name="Text Box 4"/>
          <p:cNvSpPr txBox="1">
            <a:spLocks noChangeArrowheads="1"/>
          </p:cNvSpPr>
          <p:nvPr/>
        </p:nvSpPr>
        <p:spPr bwMode="auto">
          <a:xfrm>
            <a:off x="1900863" y="5814801"/>
            <a:ext cx="5193794" cy="584775"/>
          </a:xfrm>
          <a:prstGeom prst="rect">
            <a:avLst/>
          </a:prstGeom>
          <a:solidFill>
            <a:srgbClr val="FF6600"/>
          </a:solidFill>
          <a:ln w="9525">
            <a:noFill/>
            <a:miter lim="800000"/>
            <a:headEnd/>
            <a:tailEnd/>
          </a:ln>
          <a:effectLst/>
        </p:spPr>
        <p:txBody>
          <a:bodyPr wrap="none">
            <a:spAutoFit/>
          </a:bodyPr>
          <a:lstStyle/>
          <a:p>
            <a:pPr>
              <a:defRPr/>
            </a:pPr>
            <a:r>
              <a:rPr lang="fr-FR" sz="3200" b="1" dirty="0">
                <a:solidFill>
                  <a:schemeClr val="bg1"/>
                </a:solidFill>
                <a:effectLst>
                  <a:outerShdw blurRad="38100" dist="38100" dir="2700000" algn="tl">
                    <a:srgbClr val="000000"/>
                  </a:outerShdw>
                </a:effectLst>
                <a:latin typeface="Calibri" pitchFamily="34" charset="0"/>
                <a:cs typeface="Calibri" pitchFamily="34" charset="0"/>
              </a:rPr>
              <a:t>EPP </a:t>
            </a:r>
            <a:r>
              <a:rPr lang="fr-FR" sz="3200" b="1" dirty="0">
                <a:solidFill>
                  <a:schemeClr val="bg1"/>
                </a:solidFill>
                <a:effectLst>
                  <a:outerShdw blurRad="38100" dist="38100" dir="2700000" algn="tl">
                    <a:srgbClr val="000000"/>
                  </a:outerShdw>
                </a:effectLst>
                <a:latin typeface="Calibri" pitchFamily="34" charset="0"/>
                <a:cs typeface="Calibri" pitchFamily="34" charset="0"/>
                <a:sym typeface="Wingdings" pitchFamily="2" charset="2"/>
              </a:rPr>
              <a:t></a:t>
            </a:r>
            <a:r>
              <a:rPr lang="fr-FR" sz="3200" b="1" dirty="0">
                <a:solidFill>
                  <a:schemeClr val="bg1"/>
                </a:solidFill>
                <a:effectLst>
                  <a:outerShdw blurRad="38100" dist="38100" dir="2700000" algn="tl">
                    <a:srgbClr val="000000"/>
                  </a:outerShdw>
                </a:effectLst>
                <a:latin typeface="Calibri" pitchFamily="34" charset="0"/>
                <a:cs typeface="Calibri" pitchFamily="34" charset="0"/>
              </a:rPr>
              <a:t> </a:t>
            </a:r>
            <a:r>
              <a:rPr lang="fr-FR" sz="3200" b="1" dirty="0" smtClean="0">
                <a:solidFill>
                  <a:schemeClr val="bg1"/>
                </a:solidFill>
                <a:effectLst>
                  <a:outerShdw blurRad="38100" dist="38100" dir="2700000" algn="tl">
                    <a:srgbClr val="000000"/>
                  </a:outerShdw>
                </a:effectLst>
                <a:latin typeface="Calibri" pitchFamily="34" charset="0"/>
                <a:cs typeface="Calibri" pitchFamily="34" charset="0"/>
              </a:rPr>
              <a:t>Service </a:t>
            </a:r>
            <a:r>
              <a:rPr lang="fr-FR" sz="3200" b="1" dirty="0">
                <a:solidFill>
                  <a:schemeClr val="bg1"/>
                </a:solidFill>
                <a:effectLst>
                  <a:outerShdw blurRad="38100" dist="38100" dir="2700000" algn="tl">
                    <a:srgbClr val="000000"/>
                  </a:outerShdw>
                </a:effectLst>
                <a:latin typeface="Calibri" pitchFamily="34" charset="0"/>
                <a:cs typeface="Calibri" pitchFamily="34" charset="0"/>
              </a:rPr>
              <a:t>médical rendu</a:t>
            </a:r>
          </a:p>
        </p:txBody>
      </p:sp>
    </p:spTree>
  </p:cSld>
  <p:clrMapOvr>
    <a:masterClrMapping/>
  </p:clrMapOvr>
  <p:transition>
    <p:checke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Rectangle 4"/>
          <p:cNvSpPr/>
          <p:nvPr/>
        </p:nvSpPr>
        <p:spPr>
          <a:xfrm>
            <a:off x="251520" y="692696"/>
            <a:ext cx="8892480" cy="5141407"/>
          </a:xfrm>
          <a:prstGeom prst="rect">
            <a:avLst/>
          </a:prstGeom>
        </p:spPr>
        <p:txBody>
          <a:bodyPr wrap="square">
            <a:spAutoFit/>
          </a:bodyPr>
          <a:lstStyle/>
          <a:p>
            <a:pPr algn="ctr">
              <a:spcBef>
                <a:spcPct val="50000"/>
              </a:spcBef>
            </a:pPr>
            <a:r>
              <a:rPr lang="fr-FR" altLang="fr-FR" sz="3200" b="1" u="sng" dirty="0"/>
              <a:t>Qu’est-ce qu’un  critère?</a:t>
            </a:r>
          </a:p>
          <a:p>
            <a:pPr algn="ctr">
              <a:lnSpc>
                <a:spcPct val="40000"/>
              </a:lnSpc>
              <a:spcBef>
                <a:spcPct val="50000"/>
              </a:spcBef>
            </a:pPr>
            <a:endParaRPr lang="fr-FR" altLang="fr-FR" sz="900" b="1" u="sng" dirty="0"/>
          </a:p>
          <a:p>
            <a:pPr>
              <a:spcBef>
                <a:spcPct val="50000"/>
              </a:spcBef>
            </a:pPr>
            <a:r>
              <a:rPr lang="fr-FR" sz="2400" dirty="0" smtClean="0"/>
              <a:t>Les </a:t>
            </a:r>
            <a:r>
              <a:rPr lang="fr-FR" sz="2400" dirty="0"/>
              <a:t>critères de qualité correspondent à des </a:t>
            </a:r>
            <a:r>
              <a:rPr lang="fr-FR" sz="2400" b="1" u="sng" dirty="0">
                <a:effectLst>
                  <a:outerShdw blurRad="38100" dist="38100" dir="2700000" algn="tl">
                    <a:srgbClr val="000000">
                      <a:alpha val="43137"/>
                    </a:srgbClr>
                  </a:outerShdw>
                </a:effectLst>
              </a:rPr>
              <a:t>points clés d’une prise en charge</a:t>
            </a:r>
            <a:r>
              <a:rPr lang="fr-FR" sz="2400" dirty="0"/>
              <a:t>, énoncés simplement</a:t>
            </a:r>
            <a:r>
              <a:rPr lang="fr-FR" sz="2400" dirty="0" smtClean="0"/>
              <a:t>.</a:t>
            </a:r>
          </a:p>
          <a:p>
            <a:pPr marL="342900" indent="-342900">
              <a:spcBef>
                <a:spcPct val="50000"/>
              </a:spcBef>
              <a:buFont typeface="Wingdings" panose="05000000000000000000" pitchFamily="2" charset="2"/>
              <a:buChar char="ü"/>
            </a:pPr>
            <a:r>
              <a:rPr lang="fr-FR" sz="2400" b="1" dirty="0" smtClean="0"/>
              <a:t>Point </a:t>
            </a:r>
            <a:r>
              <a:rPr lang="fr-FR" sz="2400" b="1" dirty="0"/>
              <a:t>clé de la pratique </a:t>
            </a:r>
            <a:r>
              <a:rPr lang="fr-FR" sz="2400" dirty="0"/>
              <a:t>(EBM, aide à la décision</a:t>
            </a:r>
            <a:r>
              <a:rPr lang="fr-FR" sz="2400" dirty="0" smtClean="0"/>
              <a:t>)</a:t>
            </a:r>
          </a:p>
          <a:p>
            <a:pPr marL="342900" indent="-342900">
              <a:spcBef>
                <a:spcPct val="50000"/>
              </a:spcBef>
              <a:buFont typeface="Wingdings" panose="05000000000000000000" pitchFamily="2" charset="2"/>
              <a:buChar char="ü"/>
            </a:pPr>
            <a:r>
              <a:rPr lang="fr-FR" sz="2400" dirty="0" smtClean="0"/>
              <a:t>Porteur </a:t>
            </a:r>
            <a:r>
              <a:rPr lang="fr-FR" sz="2400" dirty="0"/>
              <a:t>d’un </a:t>
            </a:r>
            <a:r>
              <a:rPr lang="fr-FR" sz="2400" b="1" dirty="0"/>
              <a:t>potentiel d’amélioration </a:t>
            </a:r>
            <a:r>
              <a:rPr lang="fr-FR" sz="2400" dirty="0"/>
              <a:t>des pratiques. </a:t>
            </a:r>
            <a:endParaRPr lang="fr-FR" sz="2400" dirty="0" smtClean="0"/>
          </a:p>
          <a:p>
            <a:pPr marL="342900" indent="-342900">
              <a:spcBef>
                <a:spcPct val="50000"/>
              </a:spcBef>
              <a:buFont typeface="Wingdings" panose="05000000000000000000" pitchFamily="2" charset="2"/>
              <a:buChar char="ü"/>
            </a:pPr>
            <a:r>
              <a:rPr lang="fr-FR" sz="2400" b="1" dirty="0" smtClean="0"/>
              <a:t>Mesurable </a:t>
            </a:r>
            <a:r>
              <a:rPr lang="fr-FR" sz="2400" dirty="0"/>
              <a:t>afin d’évaluer la qualité de la prise en charge d’un patient et le potentiel d’amélioration des pratiques. </a:t>
            </a:r>
            <a:endParaRPr lang="fr-FR" sz="2400" dirty="0" smtClean="0"/>
          </a:p>
          <a:p>
            <a:pPr marL="342900" indent="-342900">
              <a:spcBef>
                <a:spcPct val="50000"/>
              </a:spcBef>
              <a:buFont typeface="Wingdings" panose="05000000000000000000" pitchFamily="2" charset="2"/>
              <a:buChar char="ü"/>
            </a:pPr>
            <a:r>
              <a:rPr lang="fr-FR" sz="2400" b="1" dirty="0" smtClean="0"/>
              <a:t>Acceptable </a:t>
            </a:r>
            <a:r>
              <a:rPr lang="fr-FR" sz="2400" b="1" dirty="0"/>
              <a:t>et faisable </a:t>
            </a:r>
            <a:r>
              <a:rPr lang="fr-FR" sz="2400" dirty="0"/>
              <a:t>(intégration facile à la pratique, motivant et consommant peu de ressources). </a:t>
            </a:r>
            <a:endParaRPr lang="fr-FR" sz="2400" dirty="0" smtClean="0"/>
          </a:p>
          <a:p>
            <a:pPr marL="342900" indent="-342900">
              <a:spcBef>
                <a:spcPct val="50000"/>
              </a:spcBef>
              <a:buFont typeface="Wingdings" panose="05000000000000000000" pitchFamily="2" charset="2"/>
              <a:buChar char="ü"/>
            </a:pPr>
            <a:r>
              <a:rPr lang="fr-FR" sz="2400" b="1" dirty="0" smtClean="0"/>
              <a:t>Formulation </a:t>
            </a:r>
            <a:r>
              <a:rPr lang="fr-FR" sz="2400" b="1" dirty="0"/>
              <a:t>claire et sans ambiguïté</a:t>
            </a:r>
            <a:r>
              <a:rPr lang="fr-FR" sz="2400" dirty="0"/>
              <a:t>.</a:t>
            </a:r>
          </a:p>
        </p:txBody>
      </p:sp>
    </p:spTree>
    <p:extLst>
      <p:ext uri="{BB962C8B-B14F-4D97-AF65-F5344CB8AC3E}">
        <p14:creationId xmlns:p14="http://schemas.microsoft.com/office/powerpoint/2010/main" xmlns="" val="4075548478"/>
      </p:ext>
    </p:extLst>
  </p:cSld>
  <p:clrMapOvr>
    <a:masterClrMapping/>
  </p:clrMapOvr>
  <p:transition>
    <p:checke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Rectangle 4"/>
          <p:cNvSpPr/>
          <p:nvPr/>
        </p:nvSpPr>
        <p:spPr>
          <a:xfrm>
            <a:off x="251520" y="692696"/>
            <a:ext cx="8892480" cy="5695405"/>
          </a:xfrm>
          <a:prstGeom prst="rect">
            <a:avLst/>
          </a:prstGeom>
        </p:spPr>
        <p:txBody>
          <a:bodyPr wrap="square">
            <a:spAutoFit/>
          </a:bodyPr>
          <a:lstStyle/>
          <a:p>
            <a:pPr algn="ctr">
              <a:spcBef>
                <a:spcPct val="50000"/>
              </a:spcBef>
            </a:pPr>
            <a:r>
              <a:rPr lang="fr-FR" altLang="fr-FR" sz="3200" b="1" u="sng" dirty="0"/>
              <a:t>Qu’est-ce qu’un  critère?</a:t>
            </a:r>
          </a:p>
          <a:p>
            <a:pPr algn="ctr">
              <a:lnSpc>
                <a:spcPct val="40000"/>
              </a:lnSpc>
              <a:spcBef>
                <a:spcPct val="50000"/>
              </a:spcBef>
            </a:pPr>
            <a:endParaRPr lang="fr-FR" altLang="fr-FR" sz="900" b="1" u="sng" dirty="0"/>
          </a:p>
          <a:p>
            <a:pPr algn="ctr">
              <a:spcBef>
                <a:spcPct val="50000"/>
              </a:spcBef>
            </a:pPr>
            <a:r>
              <a:rPr lang="fr-FR" altLang="fr-FR" sz="2400" b="1" dirty="0"/>
              <a:t>Un élément auquel on se réfère pour porter un jugement, une appréciation</a:t>
            </a:r>
          </a:p>
          <a:p>
            <a:pPr>
              <a:spcBef>
                <a:spcPct val="50000"/>
              </a:spcBef>
            </a:pPr>
            <a:r>
              <a:rPr lang="fr-FR" altLang="fr-FR" sz="2400" i="1" dirty="0" smtClean="0"/>
              <a:t>Caractérisé par </a:t>
            </a:r>
            <a:r>
              <a:rPr lang="fr-FR" altLang="fr-FR" sz="2400" dirty="0" smtClean="0"/>
              <a:t>:</a:t>
            </a:r>
          </a:p>
          <a:p>
            <a:pPr>
              <a:spcBef>
                <a:spcPct val="50000"/>
              </a:spcBef>
            </a:pPr>
            <a:r>
              <a:rPr lang="fr-FR" altLang="fr-FR" sz="2400" b="1" u="sng" dirty="0" smtClean="0"/>
              <a:t>Intitulé de critère</a:t>
            </a:r>
            <a:r>
              <a:rPr lang="fr-FR" altLang="fr-FR" sz="2400" dirty="0" smtClean="0"/>
              <a:t>  : ex</a:t>
            </a:r>
            <a:r>
              <a:rPr lang="fr-FR" sz="2400" dirty="0" smtClean="0"/>
              <a:t> Antibiotique injecté avant l’intervention (O/N)</a:t>
            </a:r>
          </a:p>
          <a:p>
            <a:pPr>
              <a:spcBef>
                <a:spcPct val="50000"/>
              </a:spcBef>
            </a:pPr>
            <a:r>
              <a:rPr lang="fr-FR" altLang="fr-FR" sz="2400" b="1" u="sng" dirty="0" smtClean="0"/>
              <a:t>Élément mesurable ou indicateur : </a:t>
            </a:r>
            <a:r>
              <a:rPr lang="fr-FR" altLang="fr-FR" sz="2400" dirty="0" smtClean="0"/>
              <a:t> </a:t>
            </a:r>
            <a:r>
              <a:rPr lang="fr-FR" altLang="fr-FR" sz="2400" dirty="0"/>
              <a:t>(ex </a:t>
            </a:r>
            <a:r>
              <a:rPr lang="fr-FR" sz="2400" dirty="0"/>
              <a:t>les heures de</a:t>
            </a:r>
          </a:p>
          <a:p>
            <a:r>
              <a:rPr lang="fr-FR" sz="2400" dirty="0"/>
              <a:t>l’injection et de l’incision sont notées sur la feuille d’anesthésie</a:t>
            </a:r>
            <a:r>
              <a:rPr lang="fr-FR" altLang="fr-FR" sz="2400" dirty="0"/>
              <a:t>)</a:t>
            </a:r>
          </a:p>
          <a:p>
            <a:pPr>
              <a:spcBef>
                <a:spcPct val="50000"/>
              </a:spcBef>
            </a:pPr>
            <a:r>
              <a:rPr lang="fr-FR" altLang="fr-FR" sz="2400" b="1" u="sng" dirty="0" smtClean="0"/>
              <a:t>Valeur </a:t>
            </a:r>
            <a:r>
              <a:rPr lang="fr-FR" altLang="fr-FR" sz="2400" b="1" u="sng" dirty="0"/>
              <a:t>cible</a:t>
            </a:r>
            <a:r>
              <a:rPr lang="fr-FR" altLang="fr-FR" sz="2400" dirty="0"/>
              <a:t>  </a:t>
            </a:r>
            <a:r>
              <a:rPr lang="fr-FR" altLang="fr-FR" sz="2400" dirty="0" smtClean="0"/>
              <a:t>:  ex </a:t>
            </a:r>
            <a:r>
              <a:rPr lang="fr-FR" altLang="fr-FR" sz="2400" dirty="0"/>
              <a:t>: </a:t>
            </a:r>
            <a:r>
              <a:rPr lang="fr-FR" altLang="fr-FR" sz="2400" dirty="0" smtClean="0"/>
              <a:t>100% d’antibioprophylaxie PT programmées </a:t>
            </a:r>
          </a:p>
          <a:p>
            <a:r>
              <a:rPr lang="fr-FR" altLang="fr-FR" sz="2400" b="1" u="sng" dirty="0" smtClean="0"/>
              <a:t>Instructions/consignes</a:t>
            </a:r>
            <a:r>
              <a:rPr lang="fr-FR" altLang="fr-FR" sz="2400" dirty="0" smtClean="0"/>
              <a:t>  : </a:t>
            </a:r>
            <a:r>
              <a:rPr lang="fr-FR" sz="2400" dirty="0"/>
              <a:t>des instructions permettant un accord sur le sens des mots employés et </a:t>
            </a:r>
            <a:r>
              <a:rPr lang="fr-FR" sz="2400" dirty="0" smtClean="0"/>
              <a:t>les jugements </a:t>
            </a:r>
            <a:r>
              <a:rPr lang="fr-FR" sz="2400" dirty="0"/>
              <a:t>portés, ainsi que sur le mode de recherche des </a:t>
            </a:r>
            <a:r>
              <a:rPr lang="fr-FR" sz="2400" dirty="0" smtClean="0"/>
              <a:t>informations nécessaires et éventuellement les NA</a:t>
            </a:r>
            <a:endParaRPr lang="fr-FR" sz="2400" dirty="0"/>
          </a:p>
        </p:txBody>
      </p:sp>
    </p:spTree>
    <p:extLst>
      <p:ext uri="{BB962C8B-B14F-4D97-AF65-F5344CB8AC3E}">
        <p14:creationId xmlns:p14="http://schemas.microsoft.com/office/powerpoint/2010/main" xmlns="" val="728213714"/>
      </p:ext>
    </p:extLst>
  </p:cSld>
  <p:clrMapOvr>
    <a:masterClrMapping/>
  </p:clrMapOvr>
  <p:transition>
    <p:checke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Rectangle 4"/>
          <p:cNvSpPr/>
          <p:nvPr/>
        </p:nvSpPr>
        <p:spPr>
          <a:xfrm>
            <a:off x="251520" y="692696"/>
            <a:ext cx="8892480" cy="3764107"/>
          </a:xfrm>
          <a:prstGeom prst="rect">
            <a:avLst/>
          </a:prstGeom>
        </p:spPr>
        <p:txBody>
          <a:bodyPr wrap="square">
            <a:spAutoFit/>
          </a:bodyPr>
          <a:lstStyle/>
          <a:p>
            <a:pPr algn="ctr">
              <a:spcBef>
                <a:spcPct val="50000"/>
              </a:spcBef>
            </a:pPr>
            <a:r>
              <a:rPr lang="fr-FR" altLang="fr-FR" sz="2800" b="1" u="sng" dirty="0"/>
              <a:t>Qu’est-ce qu’un  critère?</a:t>
            </a:r>
          </a:p>
          <a:p>
            <a:pPr algn="ctr">
              <a:lnSpc>
                <a:spcPct val="40000"/>
              </a:lnSpc>
              <a:spcBef>
                <a:spcPct val="50000"/>
              </a:spcBef>
            </a:pPr>
            <a:endParaRPr lang="fr-FR" altLang="fr-FR" sz="900" b="1" u="sng" dirty="0"/>
          </a:p>
          <a:p>
            <a:endParaRPr lang="fr-FR" sz="1050" dirty="0"/>
          </a:p>
          <a:p>
            <a:r>
              <a:rPr lang="fr-FR" sz="2400" b="1" dirty="0"/>
              <a:t>Eléments concrets </a:t>
            </a:r>
            <a:r>
              <a:rPr lang="fr-FR" sz="2400" b="1" u="sng" dirty="0"/>
              <a:t>observables</a:t>
            </a:r>
            <a:r>
              <a:rPr lang="fr-FR" sz="2400" b="1" dirty="0"/>
              <a:t> </a:t>
            </a:r>
            <a:r>
              <a:rPr lang="fr-FR" sz="2400" dirty="0"/>
              <a:t>permettant d’avoir une vision précise de la pratique observée</a:t>
            </a:r>
          </a:p>
          <a:p>
            <a:pPr marL="342900" indent="-342900">
              <a:buFont typeface="Wingdings" panose="05000000000000000000" pitchFamily="2" charset="2"/>
              <a:buChar char="ü"/>
            </a:pPr>
            <a:r>
              <a:rPr lang="fr-FR" sz="2400" dirty="0" smtClean="0"/>
              <a:t>Critères </a:t>
            </a:r>
            <a:r>
              <a:rPr lang="fr-FR" sz="2400" dirty="0"/>
              <a:t>de </a:t>
            </a:r>
            <a:r>
              <a:rPr lang="fr-FR" sz="2400" dirty="0" smtClean="0"/>
              <a:t>ressource </a:t>
            </a:r>
            <a:endParaRPr lang="fr-FR" sz="2400" dirty="0"/>
          </a:p>
          <a:p>
            <a:pPr marL="342900" indent="-342900">
              <a:buFont typeface="Wingdings" panose="05000000000000000000" pitchFamily="2" charset="2"/>
              <a:buChar char="ü"/>
            </a:pPr>
            <a:r>
              <a:rPr lang="fr-FR" sz="2400" dirty="0" smtClean="0"/>
              <a:t>Critères </a:t>
            </a:r>
            <a:r>
              <a:rPr lang="fr-FR" sz="2400" dirty="0"/>
              <a:t>de processus </a:t>
            </a:r>
            <a:r>
              <a:rPr lang="fr-FR" sz="2400" dirty="0" smtClean="0"/>
              <a:t>+++ (la façon de faire) </a:t>
            </a:r>
            <a:endParaRPr lang="fr-FR" sz="2400" dirty="0"/>
          </a:p>
          <a:p>
            <a:pPr marL="342900" indent="-342900">
              <a:buFont typeface="Wingdings" panose="05000000000000000000" pitchFamily="2" charset="2"/>
              <a:buChar char="ü"/>
            </a:pPr>
            <a:r>
              <a:rPr lang="fr-FR" sz="2400" dirty="0" smtClean="0"/>
              <a:t>Critères </a:t>
            </a:r>
            <a:r>
              <a:rPr lang="fr-FR" sz="2400" dirty="0"/>
              <a:t>de </a:t>
            </a:r>
            <a:r>
              <a:rPr lang="fr-FR" sz="2400" dirty="0" smtClean="0"/>
              <a:t>résultats</a:t>
            </a:r>
          </a:p>
          <a:p>
            <a:pPr marL="342900" indent="-342900">
              <a:buFont typeface="Wingdings" panose="05000000000000000000" pitchFamily="2" charset="2"/>
              <a:buChar char="ü"/>
            </a:pPr>
            <a:endParaRPr lang="fr-FR" sz="2400" dirty="0"/>
          </a:p>
          <a:p>
            <a:pPr marL="800100" lvl="1" indent="-342900">
              <a:buFont typeface="Wingdings" panose="05000000000000000000" pitchFamily="2" charset="2"/>
              <a:buChar char="§"/>
            </a:pPr>
            <a:endParaRPr lang="fr-FR" sz="2400" dirty="0"/>
          </a:p>
          <a:p>
            <a:r>
              <a:rPr lang="fr-FR" sz="2400" dirty="0"/>
              <a:t>•Entre </a:t>
            </a:r>
            <a:r>
              <a:rPr lang="fr-FR" sz="2400" b="1" dirty="0"/>
              <a:t>15 et 25 critères </a:t>
            </a:r>
            <a:r>
              <a:rPr lang="fr-FR" sz="2400" dirty="0"/>
              <a:t>par référentiel</a:t>
            </a:r>
          </a:p>
        </p:txBody>
      </p:sp>
    </p:spTree>
    <p:extLst>
      <p:ext uri="{BB962C8B-B14F-4D97-AF65-F5344CB8AC3E}">
        <p14:creationId xmlns:p14="http://schemas.microsoft.com/office/powerpoint/2010/main" xmlns="" val="2654292957"/>
      </p:ext>
    </p:extLst>
  </p:cSld>
  <p:clrMapOvr>
    <a:masterClrMapping/>
  </p:clrMapOvr>
  <p:transition>
    <p:checke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669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Rectangle 4"/>
          <p:cNvSpPr/>
          <p:nvPr/>
        </p:nvSpPr>
        <p:spPr>
          <a:xfrm>
            <a:off x="-193104" y="937473"/>
            <a:ext cx="8892480" cy="4218078"/>
          </a:xfrm>
          <a:prstGeom prst="rect">
            <a:avLst/>
          </a:prstGeom>
        </p:spPr>
        <p:txBody>
          <a:bodyPr wrap="square">
            <a:spAutoFit/>
          </a:bodyPr>
          <a:lstStyle/>
          <a:p>
            <a:pPr algn="ctr">
              <a:spcBef>
                <a:spcPct val="50000"/>
              </a:spcBef>
            </a:pPr>
            <a:r>
              <a:rPr lang="fr-FR" altLang="fr-FR" sz="3200" b="1" u="sng" dirty="0" smtClean="0"/>
              <a:t>Audit Clinique Ciblé </a:t>
            </a:r>
          </a:p>
          <a:p>
            <a:pPr algn="ctr">
              <a:spcBef>
                <a:spcPct val="50000"/>
              </a:spcBef>
            </a:pPr>
            <a:endParaRPr lang="fr-FR" altLang="fr-FR" sz="3200" b="1" u="sng" dirty="0"/>
          </a:p>
          <a:p>
            <a:pPr algn="ctr">
              <a:lnSpc>
                <a:spcPct val="40000"/>
              </a:lnSpc>
              <a:spcBef>
                <a:spcPct val="50000"/>
              </a:spcBef>
            </a:pPr>
            <a:endParaRPr lang="fr-FR" altLang="fr-FR" sz="900" b="1" u="sng" dirty="0"/>
          </a:p>
          <a:p>
            <a:pPr lvl="1">
              <a:spcBef>
                <a:spcPct val="50000"/>
              </a:spcBef>
              <a:buClr>
                <a:schemeClr val="tx1"/>
              </a:buClr>
            </a:pPr>
            <a:r>
              <a:rPr lang="fr-FR" altLang="fr-FR" sz="2000" b="1" dirty="0">
                <a:latin typeface="Arial" panose="020B0604020202020204" pitchFamily="34" charset="0"/>
              </a:rPr>
              <a:t>Les critères d’évaluation sont </a:t>
            </a:r>
          </a:p>
          <a:p>
            <a:pPr marL="1257300" lvl="2" indent="-342900">
              <a:spcBef>
                <a:spcPct val="50000"/>
              </a:spcBef>
              <a:buFont typeface="Wingdings" panose="05000000000000000000" pitchFamily="2" charset="2"/>
              <a:buChar char="ü"/>
            </a:pPr>
            <a:r>
              <a:rPr lang="fr-FR" altLang="fr-FR" sz="2000" b="1" dirty="0">
                <a:effectLst>
                  <a:outerShdw blurRad="38100" dist="38100" dir="2700000" algn="tl">
                    <a:srgbClr val="000000">
                      <a:alpha val="43137"/>
                    </a:srgbClr>
                  </a:outerShdw>
                </a:effectLst>
                <a:latin typeface="Arial" panose="020B0604020202020204" pitchFamily="34" charset="0"/>
              </a:rPr>
              <a:t> en nombre limité,</a:t>
            </a:r>
          </a:p>
          <a:p>
            <a:pPr marL="1257300" lvl="2" indent="-342900">
              <a:spcBef>
                <a:spcPct val="50000"/>
              </a:spcBef>
              <a:buFont typeface="Wingdings" panose="05000000000000000000" pitchFamily="2" charset="2"/>
              <a:buChar char="ü"/>
            </a:pPr>
            <a:r>
              <a:rPr lang="fr-FR" altLang="fr-FR" sz="2000" dirty="0">
                <a:latin typeface="Arial" panose="020B0604020202020204" pitchFamily="34" charset="0"/>
              </a:rPr>
              <a:t> sélectionnés à partir de </a:t>
            </a:r>
            <a:r>
              <a:rPr lang="fr-FR" altLang="fr-FR" sz="2000" b="1" dirty="0">
                <a:latin typeface="Arial" panose="020B0604020202020204" pitchFamily="34" charset="0"/>
              </a:rPr>
              <a:t>recommandations majeures </a:t>
            </a:r>
            <a:r>
              <a:rPr lang="fr-FR" altLang="fr-FR" sz="2000" dirty="0">
                <a:latin typeface="Arial" panose="020B0604020202020204" pitchFamily="34" charset="0"/>
              </a:rPr>
              <a:t>(y compris la réglementation) ou de consensus professionnels forts,</a:t>
            </a:r>
          </a:p>
          <a:p>
            <a:pPr marL="1257300" lvl="2" indent="-342900">
              <a:spcBef>
                <a:spcPct val="50000"/>
              </a:spcBef>
              <a:buFont typeface="Wingdings" panose="05000000000000000000" pitchFamily="2" charset="2"/>
              <a:buChar char="ü"/>
            </a:pPr>
            <a:r>
              <a:rPr lang="fr-FR" altLang="fr-FR" sz="2000" dirty="0">
                <a:latin typeface="Arial" panose="020B0604020202020204" pitchFamily="34" charset="0"/>
              </a:rPr>
              <a:t> </a:t>
            </a:r>
            <a:r>
              <a:rPr lang="fr-FR" altLang="fr-FR" sz="2000" dirty="0" smtClean="0">
                <a:latin typeface="Arial" panose="020B0604020202020204" pitchFamily="34" charset="0"/>
              </a:rPr>
              <a:t>ciblés </a:t>
            </a:r>
            <a:r>
              <a:rPr lang="fr-FR" altLang="fr-FR" sz="2000" dirty="0">
                <a:latin typeface="Arial" panose="020B0604020202020204" pitchFamily="34" charset="0"/>
              </a:rPr>
              <a:t>sur un acte, un segment de processus de prise en charge ou sur l’organisation et les ressources de l’institution ayant un fort potentiel d’amélioration.</a:t>
            </a:r>
          </a:p>
        </p:txBody>
      </p:sp>
    </p:spTree>
    <p:extLst>
      <p:ext uri="{BB962C8B-B14F-4D97-AF65-F5344CB8AC3E}">
        <p14:creationId xmlns:p14="http://schemas.microsoft.com/office/powerpoint/2010/main" xmlns="" val="286503677"/>
      </p:ext>
    </p:extLst>
  </p:cSld>
  <p:clrMapOvr>
    <a:masterClrMapping/>
  </p:clrMapOvr>
  <p:transition>
    <p:checke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404068" y="-17834"/>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Text Box 2"/>
          <p:cNvSpPr txBox="1">
            <a:spLocks noChangeArrowheads="1"/>
          </p:cNvSpPr>
          <p:nvPr/>
        </p:nvSpPr>
        <p:spPr bwMode="auto">
          <a:xfrm>
            <a:off x="395536" y="831292"/>
            <a:ext cx="9577064" cy="57954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lnSpc>
                <a:spcPct val="130000"/>
              </a:lnSpc>
              <a:spcBef>
                <a:spcPct val="50000"/>
              </a:spcBef>
            </a:pPr>
            <a:r>
              <a:rPr lang="fr-FR" altLang="fr-FR" sz="3600" b="1" u="sng" dirty="0" smtClean="0"/>
              <a:t>Protocole   </a:t>
            </a:r>
            <a:endParaRPr lang="fr-FR" altLang="fr-FR" sz="3600" b="1" u="sng" dirty="0"/>
          </a:p>
          <a:p>
            <a:pPr marL="342900" indent="-342900">
              <a:lnSpc>
                <a:spcPct val="130000"/>
              </a:lnSpc>
              <a:spcBef>
                <a:spcPts val="600"/>
              </a:spcBef>
              <a:buFont typeface="Wingdings" panose="05000000000000000000" pitchFamily="2" charset="2"/>
              <a:buChar char="ü"/>
            </a:pPr>
            <a:r>
              <a:rPr lang="fr-FR" altLang="fr-FR" sz="2400" b="1" dirty="0" smtClean="0"/>
              <a:t>Construire </a:t>
            </a:r>
            <a:r>
              <a:rPr lang="fr-FR" altLang="fr-FR" sz="2400" b="1" dirty="0"/>
              <a:t>la grille d’évaluation</a:t>
            </a:r>
            <a:r>
              <a:rPr lang="fr-FR" altLang="fr-FR" sz="2400" dirty="0"/>
              <a:t> </a:t>
            </a:r>
            <a:r>
              <a:rPr lang="fr-FR" altLang="fr-FR" sz="2400" dirty="0" smtClean="0"/>
              <a:t>: outil </a:t>
            </a:r>
            <a:endParaRPr lang="fr-FR" altLang="fr-FR" sz="2400" dirty="0"/>
          </a:p>
          <a:p>
            <a:pPr marL="800100" lvl="1" indent="-342900">
              <a:lnSpc>
                <a:spcPct val="70000"/>
              </a:lnSpc>
              <a:spcBef>
                <a:spcPts val="600"/>
              </a:spcBef>
              <a:buFont typeface="Wingdings" panose="05000000000000000000" pitchFamily="2" charset="2"/>
              <a:buChar char="§"/>
            </a:pPr>
            <a:r>
              <a:rPr lang="fr-FR" altLang="fr-FR" sz="2400" dirty="0"/>
              <a:t>R</a:t>
            </a:r>
            <a:r>
              <a:rPr lang="fr-FR" altLang="fr-FR" sz="2400" dirty="0" smtClean="0"/>
              <a:t>édiger </a:t>
            </a:r>
            <a:r>
              <a:rPr lang="fr-FR" altLang="fr-FR" sz="2400" dirty="0"/>
              <a:t>les critères qualités </a:t>
            </a:r>
            <a:r>
              <a:rPr lang="fr-FR" altLang="fr-FR" sz="2400" dirty="0" smtClean="0"/>
              <a:t>: question </a:t>
            </a:r>
            <a:r>
              <a:rPr lang="fr-FR" altLang="fr-FR" sz="2400" dirty="0"/>
              <a:t>à réponse </a:t>
            </a:r>
            <a:r>
              <a:rPr lang="fr-FR" altLang="fr-FR" sz="2400" dirty="0" smtClean="0"/>
              <a:t>fermée</a:t>
            </a:r>
            <a:endParaRPr lang="fr-FR" altLang="fr-FR" sz="2400" dirty="0"/>
          </a:p>
          <a:p>
            <a:pPr marL="800100" lvl="1" indent="-342900">
              <a:lnSpc>
                <a:spcPct val="70000"/>
              </a:lnSpc>
              <a:spcBef>
                <a:spcPts val="600"/>
              </a:spcBef>
              <a:buFont typeface="Wingdings" panose="05000000000000000000" pitchFamily="2" charset="2"/>
              <a:buChar char="§"/>
            </a:pPr>
            <a:r>
              <a:rPr lang="fr-FR" altLang="fr-FR" sz="2400" dirty="0" smtClean="0"/>
              <a:t>Tester </a:t>
            </a:r>
            <a:r>
              <a:rPr lang="fr-FR" altLang="fr-FR" sz="2400" dirty="0"/>
              <a:t>la grille et la réajuster le cas échéant</a:t>
            </a:r>
          </a:p>
          <a:p>
            <a:pPr marL="342900" indent="-342900">
              <a:spcBef>
                <a:spcPts val="600"/>
              </a:spcBef>
              <a:buFont typeface="Wingdings" panose="05000000000000000000" pitchFamily="2" charset="2"/>
              <a:buChar char="ü"/>
            </a:pPr>
            <a:r>
              <a:rPr lang="fr-FR" altLang="fr-FR" sz="2400" dirty="0"/>
              <a:t> </a:t>
            </a:r>
            <a:r>
              <a:rPr lang="fr-FR" altLang="fr-FR" sz="2400" b="1" dirty="0"/>
              <a:t>Définir les modalités de l’évaluation</a:t>
            </a:r>
            <a:r>
              <a:rPr lang="fr-FR" altLang="fr-FR" sz="2400" dirty="0"/>
              <a:t> </a:t>
            </a:r>
            <a:r>
              <a:rPr lang="fr-FR" altLang="fr-FR" sz="2400" dirty="0" smtClean="0"/>
              <a:t>:  </a:t>
            </a:r>
          </a:p>
          <a:p>
            <a:pPr marL="800100" lvl="1" indent="-342900">
              <a:spcBef>
                <a:spcPts val="600"/>
              </a:spcBef>
              <a:buFont typeface="Wingdings" panose="05000000000000000000" pitchFamily="2" charset="2"/>
              <a:buChar char="§"/>
            </a:pPr>
            <a:r>
              <a:rPr lang="fr-FR" altLang="fr-FR" sz="2400" dirty="0" smtClean="0"/>
              <a:t>Type </a:t>
            </a:r>
            <a:r>
              <a:rPr lang="fr-FR" altLang="fr-FR" sz="2400" dirty="0"/>
              <a:t>de l’étude </a:t>
            </a:r>
            <a:r>
              <a:rPr lang="fr-FR" altLang="fr-FR" sz="2400" dirty="0" smtClean="0"/>
              <a:t>(prospective/rétrospective)</a:t>
            </a:r>
          </a:p>
          <a:p>
            <a:pPr marL="800100" lvl="1" indent="-342900">
              <a:spcBef>
                <a:spcPts val="600"/>
              </a:spcBef>
              <a:buFont typeface="Wingdings" panose="05000000000000000000" pitchFamily="2" charset="2"/>
              <a:buChar char="§"/>
            </a:pPr>
            <a:r>
              <a:rPr lang="fr-FR" altLang="fr-FR" sz="2400" dirty="0" smtClean="0"/>
              <a:t>Observation/pratique tracée </a:t>
            </a:r>
            <a:endParaRPr lang="fr-FR" altLang="fr-FR" sz="2400" dirty="0"/>
          </a:p>
          <a:p>
            <a:pPr marL="800100" lvl="1" indent="-342900">
              <a:spcBef>
                <a:spcPts val="600"/>
              </a:spcBef>
              <a:buFont typeface="Wingdings" panose="05000000000000000000" pitchFamily="2" charset="2"/>
              <a:buChar char="§"/>
            </a:pPr>
            <a:r>
              <a:rPr lang="fr-FR" altLang="fr-FR" sz="2400" dirty="0"/>
              <a:t>Taille de l ’échantillonnage </a:t>
            </a:r>
            <a:r>
              <a:rPr lang="fr-FR" altLang="fr-FR" dirty="0" smtClean="0"/>
              <a:t>( 10 à 30 observations)</a:t>
            </a:r>
            <a:endParaRPr lang="fr-FR" altLang="fr-FR" dirty="0"/>
          </a:p>
          <a:p>
            <a:pPr marL="800100" lvl="1" indent="-342900">
              <a:lnSpc>
                <a:spcPct val="90000"/>
              </a:lnSpc>
              <a:spcBef>
                <a:spcPts val="600"/>
              </a:spcBef>
              <a:buFont typeface="Wingdings" panose="05000000000000000000" pitchFamily="2" charset="2"/>
              <a:buChar char="§"/>
            </a:pPr>
            <a:r>
              <a:rPr lang="fr-FR" altLang="fr-FR" sz="2400" dirty="0"/>
              <a:t>Période de l ’évaluation </a:t>
            </a:r>
            <a:r>
              <a:rPr lang="fr-FR" altLang="fr-FR" sz="2400" dirty="0" smtClean="0"/>
              <a:t>(ex 6 </a:t>
            </a:r>
            <a:r>
              <a:rPr lang="fr-FR" altLang="fr-FR" sz="2400" dirty="0"/>
              <a:t>à 8 semaines)</a:t>
            </a:r>
          </a:p>
          <a:p>
            <a:pPr marL="800100" lvl="1" indent="-342900">
              <a:lnSpc>
                <a:spcPct val="90000"/>
              </a:lnSpc>
              <a:spcBef>
                <a:spcPts val="600"/>
              </a:spcBef>
              <a:buFont typeface="Wingdings" panose="05000000000000000000" pitchFamily="2" charset="2"/>
              <a:buChar char="§"/>
            </a:pPr>
            <a:r>
              <a:rPr lang="fr-FR" altLang="fr-FR" sz="2400" dirty="0"/>
              <a:t>Source d ’information (professionnel, </a:t>
            </a:r>
            <a:r>
              <a:rPr lang="fr-FR" altLang="fr-FR" sz="2400" dirty="0" smtClean="0"/>
              <a:t>documentaire, moyens)</a:t>
            </a:r>
            <a:endParaRPr lang="fr-FR" altLang="fr-FR" sz="2400" dirty="0"/>
          </a:p>
          <a:p>
            <a:pPr marL="342900" indent="-342900">
              <a:lnSpc>
                <a:spcPct val="90000"/>
              </a:lnSpc>
              <a:spcBef>
                <a:spcPts val="600"/>
              </a:spcBef>
              <a:buFont typeface="Wingdings" panose="05000000000000000000" pitchFamily="2" charset="2"/>
              <a:buChar char="ü"/>
            </a:pPr>
            <a:r>
              <a:rPr lang="fr-FR" altLang="fr-FR" sz="2400" b="1" dirty="0" smtClean="0"/>
              <a:t>Modalités de Recueil </a:t>
            </a:r>
            <a:r>
              <a:rPr lang="fr-FR" altLang="fr-FR" sz="2400" b="1" dirty="0"/>
              <a:t>des données </a:t>
            </a:r>
            <a:r>
              <a:rPr lang="fr-FR" altLang="fr-FR" sz="2400" dirty="0"/>
              <a:t>(observation, interview, autoévaluation)</a:t>
            </a:r>
          </a:p>
          <a:p>
            <a:pPr marL="342900" indent="-342900">
              <a:lnSpc>
                <a:spcPct val="90000"/>
              </a:lnSpc>
              <a:spcBef>
                <a:spcPts val="600"/>
              </a:spcBef>
              <a:buFont typeface="Wingdings" panose="05000000000000000000" pitchFamily="2" charset="2"/>
              <a:buChar char="ü"/>
            </a:pPr>
            <a:r>
              <a:rPr lang="fr-FR" altLang="fr-FR" sz="2400" dirty="0"/>
              <a:t> </a:t>
            </a:r>
            <a:r>
              <a:rPr lang="fr-FR" altLang="fr-FR" sz="2400" b="1" dirty="0"/>
              <a:t>Nommer l’évaluateur</a:t>
            </a:r>
            <a:r>
              <a:rPr lang="fr-FR" altLang="fr-FR" sz="2400" dirty="0"/>
              <a:t> </a:t>
            </a:r>
          </a:p>
        </p:txBody>
      </p:sp>
      <p:sp>
        <p:nvSpPr>
          <p:cNvPr id="6" name="Text Box 3"/>
          <p:cNvSpPr txBox="1">
            <a:spLocks noChangeArrowheads="1"/>
          </p:cNvSpPr>
          <p:nvPr/>
        </p:nvSpPr>
        <p:spPr bwMode="auto">
          <a:xfrm rot="-1948741">
            <a:off x="240998" y="915773"/>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3</a:t>
            </a:r>
          </a:p>
        </p:txBody>
      </p:sp>
      <p:sp>
        <p:nvSpPr>
          <p:cNvPr id="7" name="Oval 4"/>
          <p:cNvSpPr>
            <a:spLocks noChangeArrowheads="1"/>
          </p:cNvSpPr>
          <p:nvPr/>
        </p:nvSpPr>
        <p:spPr bwMode="auto">
          <a:xfrm rot="20078994">
            <a:off x="-41577" y="794330"/>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3224627542"/>
      </p:ext>
    </p:extLst>
  </p:cSld>
  <p:clrMapOvr>
    <a:masterClrMapping/>
  </p:clrMapOvr>
  <p:transition>
    <p:checke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404068" y="-17834"/>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Text Box 2"/>
          <p:cNvSpPr txBox="1">
            <a:spLocks noChangeArrowheads="1"/>
          </p:cNvSpPr>
          <p:nvPr/>
        </p:nvSpPr>
        <p:spPr bwMode="auto">
          <a:xfrm>
            <a:off x="683568" y="458837"/>
            <a:ext cx="9144000" cy="11338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130000"/>
              </a:lnSpc>
              <a:spcBef>
                <a:spcPct val="50000"/>
              </a:spcBef>
            </a:pPr>
            <a:r>
              <a:rPr lang="fr-FR" altLang="fr-FR" sz="3600" b="1" dirty="0"/>
              <a:t> </a:t>
            </a:r>
            <a:r>
              <a:rPr lang="fr-FR" altLang="fr-FR" sz="2400" b="1" dirty="0"/>
              <a:t>   </a:t>
            </a:r>
            <a:r>
              <a:rPr lang="fr-FR" altLang="fr-FR" sz="2400" dirty="0"/>
              <a:t>  </a:t>
            </a:r>
            <a:r>
              <a:rPr lang="fr-FR" altLang="fr-FR" sz="2400" b="1" u="sng" dirty="0" smtClean="0"/>
              <a:t>Choix </a:t>
            </a:r>
            <a:r>
              <a:rPr lang="fr-FR" altLang="fr-FR" sz="2400" b="1" u="sng" dirty="0"/>
              <a:t>de la méthode de mesure  </a:t>
            </a:r>
            <a:endParaRPr lang="fr-FR" altLang="fr-FR" sz="2400" b="1" u="sng" dirty="0" smtClean="0"/>
          </a:p>
          <a:p>
            <a:endParaRPr lang="fr-FR" sz="2400" b="1" dirty="0" smtClean="0"/>
          </a:p>
          <a:p>
            <a:r>
              <a:rPr lang="fr-FR" sz="2400" b="1" dirty="0" smtClean="0"/>
              <a:t>4 </a:t>
            </a:r>
            <a:r>
              <a:rPr lang="fr-FR" sz="2400" b="1" dirty="0"/>
              <a:t>types </a:t>
            </a:r>
            <a:r>
              <a:rPr lang="fr-FR" sz="2400" b="1" dirty="0" smtClean="0"/>
              <a:t>d’outils </a:t>
            </a:r>
            <a:endParaRPr lang="fr-FR" sz="2400" dirty="0"/>
          </a:p>
          <a:p>
            <a:pPr marL="342900" indent="-342900">
              <a:buFont typeface="Wingdings" panose="05000000000000000000" pitchFamily="2" charset="2"/>
              <a:buChar char="ü"/>
            </a:pPr>
            <a:r>
              <a:rPr lang="fr-FR" sz="2400" dirty="0" smtClean="0"/>
              <a:t>Le </a:t>
            </a:r>
            <a:r>
              <a:rPr lang="fr-FR" sz="2400" dirty="0"/>
              <a:t>protocole d’audit</a:t>
            </a:r>
          </a:p>
          <a:p>
            <a:pPr marL="342900" indent="-342900">
              <a:buFont typeface="Wingdings" panose="05000000000000000000" pitchFamily="2" charset="2"/>
              <a:buChar char="ü"/>
            </a:pPr>
            <a:r>
              <a:rPr lang="fr-FR" sz="2400" dirty="0" smtClean="0"/>
              <a:t>La </a:t>
            </a:r>
            <a:r>
              <a:rPr lang="fr-FR" sz="2400" dirty="0"/>
              <a:t>grille </a:t>
            </a:r>
            <a:r>
              <a:rPr lang="fr-FR" sz="2400" dirty="0" smtClean="0"/>
              <a:t>d’audit comportant l’ensemble des critères </a:t>
            </a:r>
            <a:endParaRPr lang="fr-FR" sz="2400" dirty="0"/>
          </a:p>
          <a:p>
            <a:pPr marL="342900" indent="-342900">
              <a:buFont typeface="Wingdings" panose="05000000000000000000" pitchFamily="2" charset="2"/>
              <a:buChar char="ü"/>
            </a:pPr>
            <a:r>
              <a:rPr lang="fr-FR" sz="2400" dirty="0" smtClean="0"/>
              <a:t>Le </a:t>
            </a:r>
            <a:r>
              <a:rPr lang="fr-FR" sz="2400" dirty="0"/>
              <a:t>guide de remplissage de la </a:t>
            </a:r>
            <a:r>
              <a:rPr lang="fr-FR" sz="2400" dirty="0" smtClean="0"/>
              <a:t>grille : consignes d’évaluation de chaque critère </a:t>
            </a:r>
            <a:endParaRPr lang="fr-FR" sz="2400" dirty="0"/>
          </a:p>
          <a:p>
            <a:pPr marL="342900" indent="-342900">
              <a:buFont typeface="Wingdings" panose="05000000000000000000" pitchFamily="2" charset="2"/>
              <a:buChar char="ü"/>
            </a:pPr>
            <a:r>
              <a:rPr lang="fr-FR" sz="2400" dirty="0" smtClean="0"/>
              <a:t>Les </a:t>
            </a:r>
            <a:r>
              <a:rPr lang="fr-FR" sz="2400" dirty="0"/>
              <a:t>tests des </a:t>
            </a:r>
            <a:r>
              <a:rPr lang="fr-FR" sz="2400" dirty="0" smtClean="0"/>
              <a:t>outils</a:t>
            </a:r>
          </a:p>
          <a:p>
            <a:endParaRPr lang="fr-FR" sz="2400" dirty="0"/>
          </a:p>
          <a:p>
            <a:r>
              <a:rPr lang="fr-FR" sz="2400" b="1" dirty="0"/>
              <a:t>Le protocole </a:t>
            </a:r>
            <a:r>
              <a:rPr lang="fr-FR" sz="2400" b="1" dirty="0" smtClean="0"/>
              <a:t>comprend</a:t>
            </a:r>
            <a:endParaRPr lang="fr-FR" sz="2400" dirty="0"/>
          </a:p>
          <a:p>
            <a:pPr marL="342900" indent="-342900">
              <a:buFont typeface="Wingdings" panose="05000000000000000000" pitchFamily="2" charset="2"/>
              <a:buChar char="ü"/>
            </a:pPr>
            <a:r>
              <a:rPr lang="fr-FR" sz="2400" dirty="0" smtClean="0"/>
              <a:t>Le </a:t>
            </a:r>
            <a:r>
              <a:rPr lang="fr-FR" sz="2400" dirty="0"/>
              <a:t>champ de l’audit ou périmètre</a:t>
            </a:r>
          </a:p>
          <a:p>
            <a:pPr marL="342900" indent="-342900">
              <a:buFont typeface="Wingdings" panose="05000000000000000000" pitchFamily="2" charset="2"/>
              <a:buChar char="ü"/>
            </a:pPr>
            <a:r>
              <a:rPr lang="fr-FR" sz="2400" dirty="0" smtClean="0"/>
              <a:t>Les </a:t>
            </a:r>
            <a:r>
              <a:rPr lang="fr-FR" sz="2400" dirty="0"/>
              <a:t>critères d’inclusion et d’exclusion</a:t>
            </a:r>
          </a:p>
          <a:p>
            <a:pPr marL="342900" indent="-342900">
              <a:buFont typeface="Wingdings" panose="05000000000000000000" pitchFamily="2" charset="2"/>
              <a:buChar char="ü"/>
            </a:pPr>
            <a:r>
              <a:rPr lang="fr-FR" sz="2400" dirty="0" smtClean="0"/>
              <a:t>Le </a:t>
            </a:r>
            <a:r>
              <a:rPr lang="fr-FR" sz="2400" dirty="0"/>
              <a:t>type d’étude</a:t>
            </a:r>
          </a:p>
          <a:p>
            <a:pPr marL="342900" indent="-342900">
              <a:buFont typeface="Wingdings" panose="05000000000000000000" pitchFamily="2" charset="2"/>
              <a:buChar char="ü"/>
            </a:pPr>
            <a:r>
              <a:rPr lang="fr-FR" sz="2400" dirty="0" smtClean="0"/>
              <a:t>Le </a:t>
            </a:r>
            <a:r>
              <a:rPr lang="fr-FR" sz="2400" dirty="0"/>
              <a:t>mode de recueil des données</a:t>
            </a:r>
          </a:p>
          <a:p>
            <a:pPr marL="342900" indent="-342900">
              <a:buFont typeface="Wingdings" panose="05000000000000000000" pitchFamily="2" charset="2"/>
              <a:buChar char="ü"/>
            </a:pPr>
            <a:r>
              <a:rPr lang="fr-FR" sz="2400" dirty="0" smtClean="0"/>
              <a:t>La </a:t>
            </a:r>
            <a:r>
              <a:rPr lang="fr-FR" sz="2400" dirty="0"/>
              <a:t>taille de l’échantillon</a:t>
            </a:r>
          </a:p>
          <a:p>
            <a:pPr marL="342900" indent="-342900">
              <a:buFont typeface="Wingdings" panose="05000000000000000000" pitchFamily="2" charset="2"/>
              <a:buChar char="ü"/>
            </a:pPr>
            <a:r>
              <a:rPr lang="fr-FR" sz="2400" dirty="0" smtClean="0"/>
              <a:t>La </a:t>
            </a:r>
            <a:r>
              <a:rPr lang="fr-FR" sz="2400" dirty="0"/>
              <a:t>période d’évaluation</a:t>
            </a:r>
          </a:p>
          <a:p>
            <a:pPr algn="ctr">
              <a:lnSpc>
                <a:spcPct val="130000"/>
              </a:lnSpc>
              <a:spcBef>
                <a:spcPct val="50000"/>
              </a:spcBef>
            </a:pPr>
            <a:endParaRPr lang="fr-FR" altLang="fr-FR" sz="3600" b="1" u="sng" dirty="0"/>
          </a:p>
          <a:p>
            <a:pPr algn="ctr">
              <a:lnSpc>
                <a:spcPct val="130000"/>
              </a:lnSpc>
              <a:spcBef>
                <a:spcPct val="50000"/>
              </a:spcBef>
            </a:pPr>
            <a:r>
              <a:rPr lang="fr-FR" altLang="fr-FR" sz="3600" b="1" u="sng" dirty="0" smtClean="0"/>
              <a:t> </a:t>
            </a:r>
          </a:p>
          <a:p>
            <a:pPr algn="ctr">
              <a:lnSpc>
                <a:spcPct val="130000"/>
              </a:lnSpc>
              <a:spcBef>
                <a:spcPct val="50000"/>
              </a:spcBef>
            </a:pPr>
            <a:endParaRPr lang="fr-FR" altLang="fr-FR" sz="3600" b="1" u="sng" dirty="0"/>
          </a:p>
          <a:p>
            <a:pPr algn="ctr">
              <a:lnSpc>
                <a:spcPct val="130000"/>
              </a:lnSpc>
              <a:spcBef>
                <a:spcPct val="50000"/>
              </a:spcBef>
            </a:pPr>
            <a:endParaRPr lang="fr-FR" altLang="fr-FR" sz="3600" b="1" u="sng" dirty="0" smtClean="0"/>
          </a:p>
          <a:p>
            <a:pPr algn="ctr">
              <a:lnSpc>
                <a:spcPct val="130000"/>
              </a:lnSpc>
              <a:spcBef>
                <a:spcPct val="50000"/>
              </a:spcBef>
            </a:pPr>
            <a:endParaRPr lang="fr-FR" altLang="fr-FR" sz="3600" b="1" u="sng" dirty="0"/>
          </a:p>
        </p:txBody>
      </p:sp>
      <p:sp>
        <p:nvSpPr>
          <p:cNvPr id="6" name="Text Box 3"/>
          <p:cNvSpPr txBox="1">
            <a:spLocks noChangeArrowheads="1"/>
          </p:cNvSpPr>
          <p:nvPr/>
        </p:nvSpPr>
        <p:spPr bwMode="auto">
          <a:xfrm rot="-1948741">
            <a:off x="240998" y="915773"/>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3</a:t>
            </a:r>
          </a:p>
        </p:txBody>
      </p:sp>
      <p:sp>
        <p:nvSpPr>
          <p:cNvPr id="7" name="Oval 4"/>
          <p:cNvSpPr>
            <a:spLocks noChangeArrowheads="1"/>
          </p:cNvSpPr>
          <p:nvPr/>
        </p:nvSpPr>
        <p:spPr bwMode="auto">
          <a:xfrm rot="20078994">
            <a:off x="-41577" y="794330"/>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3464891885"/>
      </p:ext>
    </p:extLst>
  </p:cSld>
  <p:clrMapOvr>
    <a:masterClrMapping/>
  </p:clrMapOvr>
  <p:transition>
    <p:checke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8424936"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Text Box 2"/>
          <p:cNvSpPr txBox="1">
            <a:spLocks noChangeArrowheads="1"/>
          </p:cNvSpPr>
          <p:nvPr/>
        </p:nvSpPr>
        <p:spPr bwMode="auto">
          <a:xfrm>
            <a:off x="971600" y="865605"/>
            <a:ext cx="7848872" cy="4524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spcBef>
                <a:spcPct val="50000"/>
              </a:spcBef>
            </a:pPr>
            <a:r>
              <a:rPr lang="fr-FR" altLang="fr-FR" sz="3600" b="1" dirty="0"/>
              <a:t>             </a:t>
            </a:r>
            <a:r>
              <a:rPr lang="fr-FR" altLang="fr-FR" sz="3600" b="1" u="sng" dirty="0"/>
              <a:t>Recueil des données</a:t>
            </a:r>
          </a:p>
          <a:p>
            <a:pPr algn="just">
              <a:spcBef>
                <a:spcPct val="50000"/>
              </a:spcBef>
              <a:buFontTx/>
              <a:buChar char="•"/>
            </a:pPr>
            <a:endParaRPr lang="fr-FR" altLang="fr-FR" sz="2400" dirty="0"/>
          </a:p>
          <a:p>
            <a:pPr algn="just">
              <a:spcBef>
                <a:spcPct val="50000"/>
              </a:spcBef>
            </a:pPr>
            <a:r>
              <a:rPr lang="fr-FR" altLang="fr-FR" sz="2400" b="1" dirty="0"/>
              <a:t>OBJECTIF : </a:t>
            </a:r>
            <a:r>
              <a:rPr lang="fr-FR" altLang="fr-FR" sz="2400" b="1" dirty="0" smtClean="0"/>
              <a:t>Mesurer </a:t>
            </a:r>
            <a:r>
              <a:rPr lang="fr-FR" altLang="fr-FR" sz="2400" b="1" dirty="0"/>
              <a:t>les critères qualité </a:t>
            </a:r>
            <a:r>
              <a:rPr lang="fr-FR" altLang="fr-FR" sz="2400" b="1" u="sng" dirty="0"/>
              <a:t>dans la réalité </a:t>
            </a:r>
            <a:r>
              <a:rPr lang="fr-FR" altLang="fr-FR" sz="2400" b="1" dirty="0"/>
              <a:t>(sur le terrain)</a:t>
            </a:r>
          </a:p>
          <a:p>
            <a:pPr marL="342900" indent="-342900" algn="just">
              <a:spcBef>
                <a:spcPct val="50000"/>
              </a:spcBef>
              <a:buFont typeface="Wingdings" panose="05000000000000000000" pitchFamily="2" charset="2"/>
              <a:buChar char="Ø"/>
            </a:pPr>
            <a:r>
              <a:rPr lang="fr-FR" altLang="fr-FR" sz="2400" dirty="0" smtClean="0"/>
              <a:t> </a:t>
            </a:r>
            <a:r>
              <a:rPr lang="fr-FR" altLang="fr-FR" sz="2400" dirty="0"/>
              <a:t>organiser une réunion d </a:t>
            </a:r>
            <a:r>
              <a:rPr lang="fr-FR" altLang="fr-FR" sz="2400" dirty="0" smtClean="0"/>
              <a:t>’information pour présenter les objectifs de l’audit </a:t>
            </a:r>
            <a:endParaRPr lang="fr-FR" altLang="fr-FR" sz="2400" dirty="0"/>
          </a:p>
          <a:p>
            <a:pPr marL="342900" indent="-342900" algn="just">
              <a:spcBef>
                <a:spcPct val="50000"/>
              </a:spcBef>
              <a:buFont typeface="Wingdings" panose="05000000000000000000" pitchFamily="2" charset="2"/>
              <a:buChar char="Ø"/>
            </a:pPr>
            <a:r>
              <a:rPr lang="fr-FR" altLang="fr-FR" sz="2400" dirty="0"/>
              <a:t> remplir une feuille de collecte des données par pratique évaluée</a:t>
            </a:r>
          </a:p>
          <a:p>
            <a:pPr marL="342900" indent="-342900" algn="just">
              <a:spcBef>
                <a:spcPct val="50000"/>
              </a:spcBef>
              <a:buFont typeface="Wingdings" panose="05000000000000000000" pitchFamily="2" charset="2"/>
              <a:buChar char="Ø"/>
            </a:pPr>
            <a:r>
              <a:rPr lang="fr-FR" altLang="fr-FR" sz="2400" dirty="0"/>
              <a:t> suivre l’évolution du recueil de données</a:t>
            </a:r>
          </a:p>
        </p:txBody>
      </p:sp>
      <p:sp>
        <p:nvSpPr>
          <p:cNvPr id="6" name="Text Box 3"/>
          <p:cNvSpPr txBox="1">
            <a:spLocks noChangeArrowheads="1"/>
          </p:cNvSpPr>
          <p:nvPr/>
        </p:nvSpPr>
        <p:spPr bwMode="auto">
          <a:xfrm rot="-1948741">
            <a:off x="304800" y="957680"/>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a:t>Etape 4</a:t>
            </a:r>
          </a:p>
        </p:txBody>
      </p:sp>
      <p:sp>
        <p:nvSpPr>
          <p:cNvPr id="7" name="Oval 4"/>
          <p:cNvSpPr>
            <a:spLocks noChangeArrowheads="1"/>
          </p:cNvSpPr>
          <p:nvPr/>
        </p:nvSpPr>
        <p:spPr bwMode="auto">
          <a:xfrm rot="20078994">
            <a:off x="0" y="881480"/>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2472556913"/>
      </p:ext>
    </p:extLst>
  </p:cSld>
  <p:clrMapOvr>
    <a:masterClrMapping/>
  </p:clrMapOvr>
  <p:transition>
    <p:checke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8424936"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6" name="Text Box 3"/>
          <p:cNvSpPr txBox="1">
            <a:spLocks noChangeArrowheads="1"/>
          </p:cNvSpPr>
          <p:nvPr/>
        </p:nvSpPr>
        <p:spPr bwMode="auto">
          <a:xfrm rot="-1948741">
            <a:off x="304800" y="957680"/>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4</a:t>
            </a:r>
          </a:p>
        </p:txBody>
      </p:sp>
      <p:sp>
        <p:nvSpPr>
          <p:cNvPr id="7" name="Oval 4"/>
          <p:cNvSpPr>
            <a:spLocks noChangeArrowheads="1"/>
          </p:cNvSpPr>
          <p:nvPr/>
        </p:nvSpPr>
        <p:spPr bwMode="auto">
          <a:xfrm rot="20078994">
            <a:off x="0" y="881480"/>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8" name="ZoneTexte 7"/>
          <p:cNvSpPr txBox="1"/>
          <p:nvPr/>
        </p:nvSpPr>
        <p:spPr>
          <a:xfrm>
            <a:off x="2339752" y="836712"/>
            <a:ext cx="4680520" cy="369332"/>
          </a:xfrm>
          <a:prstGeom prst="rect">
            <a:avLst/>
          </a:prstGeom>
          <a:noFill/>
        </p:spPr>
        <p:txBody>
          <a:bodyPr wrap="square" rtlCol="0">
            <a:spAutoFit/>
          </a:bodyPr>
          <a:lstStyle/>
          <a:p>
            <a:r>
              <a:rPr lang="fr-FR" dirty="0" smtClean="0"/>
              <a:t>Les audits cliniques ciblés de la HAS </a:t>
            </a:r>
          </a:p>
        </p:txBody>
      </p:sp>
      <p:pic>
        <p:nvPicPr>
          <p:cNvPr id="11" name="Image 10"/>
          <p:cNvPicPr>
            <a:picLocks noChangeAspect="1"/>
          </p:cNvPicPr>
          <p:nvPr/>
        </p:nvPicPr>
        <p:blipFill>
          <a:blip r:embed="rId3" cstate="print"/>
          <a:stretch>
            <a:fillRect/>
          </a:stretch>
        </p:blipFill>
        <p:spPr>
          <a:xfrm>
            <a:off x="1976407" y="1484784"/>
            <a:ext cx="5869463" cy="4282134"/>
          </a:xfrm>
          <a:prstGeom prst="rect">
            <a:avLst/>
          </a:prstGeom>
        </p:spPr>
      </p:pic>
    </p:spTree>
    <p:extLst>
      <p:ext uri="{BB962C8B-B14F-4D97-AF65-F5344CB8AC3E}">
        <p14:creationId xmlns:p14="http://schemas.microsoft.com/office/powerpoint/2010/main" xmlns="" val="1890335419"/>
      </p:ext>
    </p:extLst>
  </p:cSld>
  <p:clrMapOvr>
    <a:masterClrMapping/>
  </p:clrMapOvr>
  <p:transition>
    <p:checke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8424936"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6" name="Text Box 3"/>
          <p:cNvSpPr txBox="1">
            <a:spLocks noChangeArrowheads="1"/>
          </p:cNvSpPr>
          <p:nvPr/>
        </p:nvSpPr>
        <p:spPr bwMode="auto">
          <a:xfrm rot="-1948741">
            <a:off x="304800" y="957680"/>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4</a:t>
            </a:r>
          </a:p>
        </p:txBody>
      </p:sp>
      <p:sp>
        <p:nvSpPr>
          <p:cNvPr id="7" name="Oval 4"/>
          <p:cNvSpPr>
            <a:spLocks noChangeArrowheads="1"/>
          </p:cNvSpPr>
          <p:nvPr/>
        </p:nvSpPr>
        <p:spPr bwMode="auto">
          <a:xfrm rot="20078994">
            <a:off x="0" y="881480"/>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8" name="ZoneTexte 7"/>
          <p:cNvSpPr txBox="1"/>
          <p:nvPr/>
        </p:nvSpPr>
        <p:spPr>
          <a:xfrm>
            <a:off x="2157500" y="836712"/>
            <a:ext cx="6086908" cy="369332"/>
          </a:xfrm>
          <a:prstGeom prst="rect">
            <a:avLst/>
          </a:prstGeom>
          <a:noFill/>
        </p:spPr>
        <p:txBody>
          <a:bodyPr wrap="square" rtlCol="0">
            <a:spAutoFit/>
          </a:bodyPr>
          <a:lstStyle/>
          <a:p>
            <a:r>
              <a:rPr lang="fr-FR" dirty="0" smtClean="0"/>
              <a:t>Les audits cliniques ciblés de la HAS : exemple sondage urinaire  </a:t>
            </a:r>
          </a:p>
        </p:txBody>
      </p:sp>
      <p:pic>
        <p:nvPicPr>
          <p:cNvPr id="13" name="Image 12"/>
          <p:cNvPicPr>
            <a:picLocks noChangeAspect="1"/>
          </p:cNvPicPr>
          <p:nvPr/>
        </p:nvPicPr>
        <p:blipFill>
          <a:blip r:embed="rId3" cstate="print"/>
          <a:stretch>
            <a:fillRect/>
          </a:stretch>
        </p:blipFill>
        <p:spPr>
          <a:xfrm>
            <a:off x="3879797" y="1772945"/>
            <a:ext cx="5127344" cy="4090789"/>
          </a:xfrm>
          <a:prstGeom prst="rect">
            <a:avLst/>
          </a:prstGeom>
        </p:spPr>
      </p:pic>
      <p:pic>
        <p:nvPicPr>
          <p:cNvPr id="16" name="Image 15"/>
          <p:cNvPicPr>
            <a:picLocks noChangeAspect="1"/>
          </p:cNvPicPr>
          <p:nvPr/>
        </p:nvPicPr>
        <p:blipFill>
          <a:blip r:embed="rId4" cstate="print"/>
          <a:stretch>
            <a:fillRect/>
          </a:stretch>
        </p:blipFill>
        <p:spPr>
          <a:xfrm>
            <a:off x="124890" y="1566084"/>
            <a:ext cx="3521435" cy="4644000"/>
          </a:xfrm>
          <a:prstGeom prst="rect">
            <a:avLst/>
          </a:prstGeom>
        </p:spPr>
      </p:pic>
      <p:sp>
        <p:nvSpPr>
          <p:cNvPr id="17" name="ZoneTexte 16"/>
          <p:cNvSpPr txBox="1"/>
          <p:nvPr/>
        </p:nvSpPr>
        <p:spPr>
          <a:xfrm>
            <a:off x="4860032" y="6111116"/>
            <a:ext cx="3096344" cy="369332"/>
          </a:xfrm>
          <a:prstGeom prst="rect">
            <a:avLst/>
          </a:prstGeom>
          <a:noFill/>
        </p:spPr>
        <p:txBody>
          <a:bodyPr wrap="square" rtlCol="0">
            <a:spAutoFit/>
          </a:bodyPr>
          <a:lstStyle/>
          <a:p>
            <a:r>
              <a:rPr lang="fr-FR" dirty="0" smtClean="0"/>
              <a:t>En général 30 observations </a:t>
            </a:r>
            <a:endParaRPr lang="fr-FR" dirty="0"/>
          </a:p>
        </p:txBody>
      </p:sp>
      <p:sp>
        <p:nvSpPr>
          <p:cNvPr id="18" name="ZoneTexte 17"/>
          <p:cNvSpPr txBox="1"/>
          <p:nvPr/>
        </p:nvSpPr>
        <p:spPr>
          <a:xfrm>
            <a:off x="270204" y="6159787"/>
            <a:ext cx="3763003" cy="369332"/>
          </a:xfrm>
          <a:prstGeom prst="rect">
            <a:avLst/>
          </a:prstGeom>
          <a:noFill/>
        </p:spPr>
        <p:txBody>
          <a:bodyPr wrap="square" rtlCol="0">
            <a:spAutoFit/>
          </a:bodyPr>
          <a:lstStyle/>
          <a:p>
            <a:r>
              <a:rPr lang="fr-FR" dirty="0" smtClean="0"/>
              <a:t>Critères issus des bonnes pratiques </a:t>
            </a:r>
            <a:endParaRPr lang="fr-FR" dirty="0"/>
          </a:p>
        </p:txBody>
      </p:sp>
    </p:spTree>
    <p:extLst>
      <p:ext uri="{BB962C8B-B14F-4D97-AF65-F5344CB8AC3E}">
        <p14:creationId xmlns:p14="http://schemas.microsoft.com/office/powerpoint/2010/main" xmlns="" val="251694216"/>
      </p:ext>
    </p:extLst>
  </p:cSld>
  <p:clrMapOvr>
    <a:masterClrMapping/>
  </p:clrMapOvr>
  <p:transition>
    <p:checke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8424936"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6" name="Text Box 3"/>
          <p:cNvSpPr txBox="1">
            <a:spLocks noChangeArrowheads="1"/>
          </p:cNvSpPr>
          <p:nvPr/>
        </p:nvSpPr>
        <p:spPr bwMode="auto">
          <a:xfrm rot="-1948741">
            <a:off x="304800" y="957680"/>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4</a:t>
            </a:r>
          </a:p>
        </p:txBody>
      </p:sp>
      <p:sp>
        <p:nvSpPr>
          <p:cNvPr id="7" name="Oval 4"/>
          <p:cNvSpPr>
            <a:spLocks noChangeArrowheads="1"/>
          </p:cNvSpPr>
          <p:nvPr/>
        </p:nvSpPr>
        <p:spPr bwMode="auto">
          <a:xfrm rot="20078994">
            <a:off x="0" y="881480"/>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8" name="ZoneTexte 7"/>
          <p:cNvSpPr txBox="1"/>
          <p:nvPr/>
        </p:nvSpPr>
        <p:spPr>
          <a:xfrm>
            <a:off x="2360178" y="618363"/>
            <a:ext cx="6086908" cy="369332"/>
          </a:xfrm>
          <a:prstGeom prst="rect">
            <a:avLst/>
          </a:prstGeom>
          <a:noFill/>
        </p:spPr>
        <p:txBody>
          <a:bodyPr wrap="square" rtlCol="0">
            <a:spAutoFit/>
          </a:bodyPr>
          <a:lstStyle/>
          <a:p>
            <a:r>
              <a:rPr lang="fr-FR" dirty="0" smtClean="0"/>
              <a:t>Les grilles d’audit du CLIN </a:t>
            </a:r>
          </a:p>
        </p:txBody>
      </p:sp>
      <p:sp>
        <p:nvSpPr>
          <p:cNvPr id="18" name="ZoneTexte 17"/>
          <p:cNvSpPr txBox="1"/>
          <p:nvPr/>
        </p:nvSpPr>
        <p:spPr>
          <a:xfrm>
            <a:off x="3516937" y="6196970"/>
            <a:ext cx="3763003" cy="369332"/>
          </a:xfrm>
          <a:prstGeom prst="rect">
            <a:avLst/>
          </a:prstGeom>
          <a:noFill/>
        </p:spPr>
        <p:txBody>
          <a:bodyPr wrap="square" rtlCol="0">
            <a:spAutoFit/>
          </a:bodyPr>
          <a:lstStyle/>
          <a:p>
            <a:r>
              <a:rPr lang="fr-FR" dirty="0" smtClean="0"/>
              <a:t>Critères issus du Protocole CLIN </a:t>
            </a:r>
            <a:endParaRPr lang="fr-FR" dirty="0"/>
          </a:p>
        </p:txBody>
      </p:sp>
      <p:pic>
        <p:nvPicPr>
          <p:cNvPr id="5" name="Image 4"/>
          <p:cNvPicPr>
            <a:picLocks noChangeAspect="1"/>
          </p:cNvPicPr>
          <p:nvPr/>
        </p:nvPicPr>
        <p:blipFill>
          <a:blip r:embed="rId3" cstate="print"/>
          <a:stretch>
            <a:fillRect/>
          </a:stretch>
        </p:blipFill>
        <p:spPr>
          <a:xfrm>
            <a:off x="2743918" y="1061611"/>
            <a:ext cx="5309042" cy="5111334"/>
          </a:xfrm>
          <a:prstGeom prst="rect">
            <a:avLst/>
          </a:prstGeom>
        </p:spPr>
      </p:pic>
    </p:spTree>
    <p:extLst>
      <p:ext uri="{BB962C8B-B14F-4D97-AF65-F5344CB8AC3E}">
        <p14:creationId xmlns:p14="http://schemas.microsoft.com/office/powerpoint/2010/main" xmlns="" val="4062154099"/>
      </p:ext>
    </p:extLst>
  </p:cSld>
  <p:clrMapOvr>
    <a:masterClrMapping/>
  </p:clrMapOvr>
  <p:transition>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us-titre 3"/>
          <p:cNvSpPr>
            <a:spLocks noGrp="1"/>
          </p:cNvSpPr>
          <p:nvPr>
            <p:ph type="subTitle" idx="1"/>
          </p:nvPr>
        </p:nvSpPr>
        <p:spPr>
          <a:xfrm>
            <a:off x="611560" y="-171400"/>
            <a:ext cx="7704856" cy="692696"/>
          </a:xfrm>
        </p:spPr>
        <p:txBody>
          <a:bodyPr/>
          <a:lstStyle/>
          <a:p>
            <a:r>
              <a:rPr lang="fr-FR" sz="4000" b="1" dirty="0" smtClean="0">
                <a:solidFill>
                  <a:srgbClr val="FFFF00"/>
                </a:solidFill>
              </a:rPr>
              <a:t>En pratique </a:t>
            </a:r>
            <a:endParaRPr lang="fr-FR" sz="4000" b="1" dirty="0">
              <a:solidFill>
                <a:srgbClr val="FFFF00"/>
              </a:solidFill>
            </a:endParaRPr>
          </a:p>
        </p:txBody>
      </p:sp>
      <p:sp>
        <p:nvSpPr>
          <p:cNvPr id="6" name="ZoneTexte 5"/>
          <p:cNvSpPr txBox="1"/>
          <p:nvPr/>
        </p:nvSpPr>
        <p:spPr>
          <a:xfrm>
            <a:off x="467544" y="1412776"/>
            <a:ext cx="2600599" cy="107721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FR" sz="3200" dirty="0" smtClean="0"/>
              <a:t>EPP </a:t>
            </a:r>
          </a:p>
          <a:p>
            <a:pPr algn="ctr"/>
            <a:r>
              <a:rPr lang="fr-FR" sz="3200" dirty="0" smtClean="0"/>
              <a:t>Décret 2005</a:t>
            </a:r>
            <a:endParaRPr lang="fr-FR" sz="3200" dirty="0"/>
          </a:p>
        </p:txBody>
      </p:sp>
      <p:sp>
        <p:nvSpPr>
          <p:cNvPr id="7" name="Flèche droite 6"/>
          <p:cNvSpPr/>
          <p:nvPr/>
        </p:nvSpPr>
        <p:spPr>
          <a:xfrm>
            <a:off x="3410245" y="3103513"/>
            <a:ext cx="1080120" cy="432048"/>
          </a:xfrm>
          <a:prstGeom prst="right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fr-FR"/>
          </a:p>
        </p:txBody>
      </p:sp>
      <p:sp>
        <p:nvSpPr>
          <p:cNvPr id="8" name="ZoneTexte 7"/>
          <p:cNvSpPr txBox="1"/>
          <p:nvPr/>
        </p:nvSpPr>
        <p:spPr>
          <a:xfrm>
            <a:off x="5076056" y="1533853"/>
            <a:ext cx="3744416" cy="193899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FR" sz="2400" b="1" dirty="0" smtClean="0"/>
              <a:t>Exigence d’EPP pour les établissements de santé </a:t>
            </a:r>
          </a:p>
          <a:p>
            <a:pPr algn="ctr"/>
            <a:r>
              <a:rPr lang="fr-FR" sz="2400" b="1" dirty="0" smtClean="0"/>
              <a:t>Certification V2010/14/20/25</a:t>
            </a:r>
          </a:p>
          <a:p>
            <a:pPr algn="ctr"/>
            <a:r>
              <a:rPr lang="fr-FR" sz="2400" b="1" dirty="0" smtClean="0">
                <a:solidFill>
                  <a:srgbClr val="FF9900"/>
                </a:solidFill>
              </a:rPr>
              <a:t>Collectif</a:t>
            </a:r>
            <a:r>
              <a:rPr lang="fr-FR" sz="2400" b="1" dirty="0" smtClean="0">
                <a:solidFill>
                  <a:srgbClr val="FF0000"/>
                </a:solidFill>
              </a:rPr>
              <a:t> </a:t>
            </a:r>
          </a:p>
        </p:txBody>
      </p:sp>
      <p:sp>
        <p:nvSpPr>
          <p:cNvPr id="9" name="ZoneTexte 8"/>
          <p:cNvSpPr txBox="1"/>
          <p:nvPr/>
        </p:nvSpPr>
        <p:spPr>
          <a:xfrm>
            <a:off x="5076056" y="3645024"/>
            <a:ext cx="3744416" cy="193899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FR" sz="2400" b="1" dirty="0" smtClean="0"/>
              <a:t>L’intégration de l’EPP dans le dispositif national de développement professionnel continu  DPC</a:t>
            </a:r>
          </a:p>
          <a:p>
            <a:pPr algn="ctr"/>
            <a:r>
              <a:rPr lang="fr-FR" sz="2400" b="1" dirty="0" smtClean="0">
                <a:solidFill>
                  <a:srgbClr val="FF9900"/>
                </a:solidFill>
              </a:rPr>
              <a:t>Titre individuel </a:t>
            </a:r>
          </a:p>
        </p:txBody>
      </p:sp>
      <p:sp>
        <p:nvSpPr>
          <p:cNvPr id="10" name="ZoneTexte 9"/>
          <p:cNvSpPr txBox="1"/>
          <p:nvPr/>
        </p:nvSpPr>
        <p:spPr>
          <a:xfrm>
            <a:off x="395536" y="3861048"/>
            <a:ext cx="2600599" cy="156966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FR" sz="3200" dirty="0" smtClean="0"/>
              <a:t>DPC </a:t>
            </a:r>
          </a:p>
          <a:p>
            <a:pPr algn="ctr"/>
            <a:r>
              <a:rPr lang="fr-FR" sz="3200" dirty="0" smtClean="0"/>
              <a:t>Décret 2009/2016</a:t>
            </a:r>
            <a:endParaRPr lang="fr-FR" sz="3200" dirty="0"/>
          </a:p>
        </p:txBody>
      </p:sp>
    </p:spTree>
    <p:extLst>
      <p:ext uri="{BB962C8B-B14F-4D97-AF65-F5344CB8AC3E}">
        <p14:creationId xmlns:p14="http://schemas.microsoft.com/office/powerpoint/2010/main" xmlns="" val="42635038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5" name="Text Box 2"/>
          <p:cNvSpPr txBox="1">
            <a:spLocks noChangeArrowheads="1"/>
          </p:cNvSpPr>
          <p:nvPr/>
        </p:nvSpPr>
        <p:spPr bwMode="auto">
          <a:xfrm>
            <a:off x="304800" y="563563"/>
            <a:ext cx="8371656" cy="59253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spcBef>
                <a:spcPct val="50000"/>
              </a:spcBef>
            </a:pPr>
            <a:r>
              <a:rPr lang="fr-FR" altLang="fr-FR" sz="3600" b="1" u="sng" dirty="0"/>
              <a:t>Analyse des résultats </a:t>
            </a:r>
          </a:p>
          <a:p>
            <a:pPr algn="ctr"/>
            <a:endParaRPr lang="fr-FR" altLang="fr-FR" sz="3600" b="1" u="sng" dirty="0"/>
          </a:p>
          <a:p>
            <a:pPr algn="ctr">
              <a:spcBef>
                <a:spcPct val="50000"/>
              </a:spcBef>
            </a:pPr>
            <a:r>
              <a:rPr lang="fr-FR" altLang="fr-FR" sz="2800" dirty="0"/>
              <a:t> </a:t>
            </a:r>
            <a:r>
              <a:rPr lang="fr-FR" altLang="fr-FR" sz="2800" u="sng" dirty="0"/>
              <a:t>Objectif </a:t>
            </a:r>
            <a:r>
              <a:rPr lang="fr-FR" altLang="fr-FR" sz="2800" dirty="0"/>
              <a:t>: Identifier la ou les causes des écarts observés </a:t>
            </a:r>
          </a:p>
          <a:p>
            <a:pPr algn="ctr">
              <a:lnSpc>
                <a:spcPct val="20000"/>
              </a:lnSpc>
              <a:spcBef>
                <a:spcPct val="50000"/>
              </a:spcBef>
            </a:pPr>
            <a:endParaRPr lang="fr-FR" altLang="fr-FR" sz="2400" dirty="0"/>
          </a:p>
          <a:p>
            <a:pPr marL="342900" indent="-342900">
              <a:spcBef>
                <a:spcPct val="50000"/>
              </a:spcBef>
              <a:buFont typeface="Wingdings" panose="05000000000000000000" pitchFamily="2" charset="2"/>
              <a:buChar char="ü"/>
            </a:pPr>
            <a:r>
              <a:rPr lang="fr-FR" altLang="fr-FR" sz="2400" b="1" dirty="0"/>
              <a:t> Traiter les données recueillies</a:t>
            </a:r>
            <a:r>
              <a:rPr lang="fr-FR" altLang="fr-FR" sz="2400" dirty="0"/>
              <a:t> </a:t>
            </a:r>
            <a:r>
              <a:rPr lang="fr-FR" altLang="fr-FR" sz="2400" dirty="0" smtClean="0"/>
              <a:t>: (%, </a:t>
            </a:r>
            <a:r>
              <a:rPr lang="fr-FR" altLang="fr-FR" sz="2400" dirty="0"/>
              <a:t>graphique, point +,point -, point à améliorer)</a:t>
            </a:r>
          </a:p>
          <a:p>
            <a:pPr marL="2171700" lvl="4" indent="-342900">
              <a:lnSpc>
                <a:spcPct val="0"/>
              </a:lnSpc>
              <a:spcBef>
                <a:spcPct val="50000"/>
              </a:spcBef>
              <a:buFont typeface="Wingdings" panose="05000000000000000000" pitchFamily="2" charset="2"/>
              <a:buChar char="ü"/>
            </a:pPr>
            <a:endParaRPr lang="fr-FR" altLang="fr-FR" sz="2400" dirty="0"/>
          </a:p>
          <a:p>
            <a:pPr marL="342900" indent="-342900">
              <a:spcBef>
                <a:spcPct val="50000"/>
              </a:spcBef>
              <a:buFont typeface="Wingdings" panose="05000000000000000000" pitchFamily="2" charset="2"/>
              <a:buChar char="ü"/>
            </a:pPr>
            <a:r>
              <a:rPr lang="fr-FR" altLang="fr-FR" sz="2400" dirty="0"/>
              <a:t> </a:t>
            </a:r>
            <a:r>
              <a:rPr lang="fr-FR" altLang="fr-FR" sz="2400" b="1" dirty="0">
                <a:solidFill>
                  <a:srgbClr val="FF0000"/>
                </a:solidFill>
              </a:rPr>
              <a:t>Rechercher et expliciter les causes des </a:t>
            </a:r>
            <a:r>
              <a:rPr lang="fr-FR" altLang="fr-FR" sz="2400" b="1" dirty="0" smtClean="0">
                <a:solidFill>
                  <a:srgbClr val="FF0000"/>
                </a:solidFill>
              </a:rPr>
              <a:t>écarts recueillies </a:t>
            </a:r>
            <a:r>
              <a:rPr lang="fr-FR" altLang="fr-FR" sz="2400" b="1" u="sng" dirty="0" smtClean="0">
                <a:solidFill>
                  <a:srgbClr val="FF0000"/>
                </a:solidFill>
              </a:rPr>
              <a:t>au moment de l’audit ou lors de la restitution aux équipes</a:t>
            </a:r>
            <a:r>
              <a:rPr lang="fr-FR" altLang="fr-FR" sz="2400" b="1" dirty="0" smtClean="0">
                <a:solidFill>
                  <a:srgbClr val="FF0000"/>
                </a:solidFill>
              </a:rPr>
              <a:t> </a:t>
            </a:r>
            <a:endParaRPr lang="fr-FR" altLang="fr-FR" sz="2400" dirty="0">
              <a:solidFill>
                <a:srgbClr val="FF0000"/>
              </a:solidFill>
            </a:endParaRPr>
          </a:p>
          <a:p>
            <a:pPr marL="800100" lvl="1" indent="-342900">
              <a:spcBef>
                <a:spcPct val="50000"/>
              </a:spcBef>
              <a:buFont typeface="Wingdings" panose="05000000000000000000" pitchFamily="2" charset="2"/>
              <a:buChar char="§"/>
            </a:pPr>
            <a:r>
              <a:rPr lang="fr-FR" altLang="fr-FR" sz="2000" dirty="0"/>
              <a:t>professionnelles (manque de connaissance…)</a:t>
            </a:r>
          </a:p>
          <a:p>
            <a:pPr marL="800100" lvl="1" indent="-342900">
              <a:lnSpc>
                <a:spcPct val="70000"/>
              </a:lnSpc>
              <a:spcBef>
                <a:spcPct val="50000"/>
              </a:spcBef>
              <a:buFont typeface="Wingdings" panose="05000000000000000000" pitchFamily="2" charset="2"/>
              <a:buChar char="§"/>
            </a:pPr>
            <a:r>
              <a:rPr lang="fr-FR" altLang="fr-FR" sz="2000" dirty="0"/>
              <a:t>organisationnelle (manque de coordination dans la prise en charge…)	</a:t>
            </a:r>
          </a:p>
          <a:p>
            <a:pPr marL="800100" lvl="1" indent="-342900">
              <a:lnSpc>
                <a:spcPct val="70000"/>
              </a:lnSpc>
              <a:spcBef>
                <a:spcPct val="50000"/>
              </a:spcBef>
              <a:buFont typeface="Wingdings" panose="05000000000000000000" pitchFamily="2" charset="2"/>
              <a:buChar char="§"/>
            </a:pPr>
            <a:r>
              <a:rPr lang="fr-FR" altLang="fr-FR" sz="2000" dirty="0"/>
              <a:t>institutionnelle (manque de méthode, de moyens…)</a:t>
            </a:r>
          </a:p>
          <a:p>
            <a:pPr marL="800100" lvl="1" indent="-342900">
              <a:lnSpc>
                <a:spcPct val="70000"/>
              </a:lnSpc>
              <a:spcBef>
                <a:spcPct val="50000"/>
              </a:spcBef>
              <a:buFont typeface="Wingdings" panose="05000000000000000000" pitchFamily="2" charset="2"/>
              <a:buChar char="§"/>
            </a:pPr>
            <a:r>
              <a:rPr lang="fr-FR" altLang="fr-FR" sz="2000" dirty="0"/>
              <a:t>personnelle ( manque de motivation…)</a:t>
            </a:r>
          </a:p>
        </p:txBody>
      </p:sp>
      <p:sp>
        <p:nvSpPr>
          <p:cNvPr id="6" name="Text Box 3"/>
          <p:cNvSpPr txBox="1">
            <a:spLocks noChangeArrowheads="1"/>
          </p:cNvSpPr>
          <p:nvPr/>
        </p:nvSpPr>
        <p:spPr bwMode="auto">
          <a:xfrm rot="-1948741">
            <a:off x="286116" y="819930"/>
            <a:ext cx="13398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5</a:t>
            </a:r>
          </a:p>
        </p:txBody>
      </p:sp>
      <p:sp>
        <p:nvSpPr>
          <p:cNvPr id="7" name="Oval 4"/>
          <p:cNvSpPr>
            <a:spLocks noChangeArrowheads="1"/>
          </p:cNvSpPr>
          <p:nvPr/>
        </p:nvSpPr>
        <p:spPr bwMode="auto">
          <a:xfrm rot="20078994">
            <a:off x="71407" y="638198"/>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xmlns="" val="2107454832"/>
      </p:ext>
    </p:extLst>
  </p:cSld>
  <p:clrMapOvr>
    <a:masterClrMapping/>
  </p:clrMapOvr>
  <p:transition>
    <p:checke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Mise en œuvre de l’audit clinique</a:t>
            </a: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6" name="Text Box 3"/>
          <p:cNvSpPr txBox="1">
            <a:spLocks noChangeArrowheads="1"/>
          </p:cNvSpPr>
          <p:nvPr/>
        </p:nvSpPr>
        <p:spPr bwMode="auto">
          <a:xfrm rot="-1948741">
            <a:off x="310255" y="817877"/>
            <a:ext cx="1291572"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fr-FR" altLang="fr-FR" sz="2800" b="1" dirty="0"/>
              <a:t>Etape 6</a:t>
            </a:r>
          </a:p>
        </p:txBody>
      </p:sp>
      <p:sp>
        <p:nvSpPr>
          <p:cNvPr id="7" name="Oval 4"/>
          <p:cNvSpPr>
            <a:spLocks noChangeArrowheads="1"/>
          </p:cNvSpPr>
          <p:nvPr/>
        </p:nvSpPr>
        <p:spPr bwMode="auto">
          <a:xfrm rot="20078994">
            <a:off x="3541" y="743041"/>
            <a:ext cx="1905000" cy="762000"/>
          </a:xfrm>
          <a:prstGeom prst="ellipse">
            <a:avLst/>
          </a:prstGeom>
          <a:noFill/>
          <a:ln w="254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fr-FR"/>
          </a:p>
        </p:txBody>
      </p:sp>
      <p:sp>
        <p:nvSpPr>
          <p:cNvPr id="8" name="Rectangle 7"/>
          <p:cNvSpPr/>
          <p:nvPr/>
        </p:nvSpPr>
        <p:spPr>
          <a:xfrm>
            <a:off x="611561" y="1049424"/>
            <a:ext cx="8208912" cy="5509200"/>
          </a:xfrm>
          <a:prstGeom prst="rect">
            <a:avLst/>
          </a:prstGeom>
        </p:spPr>
        <p:txBody>
          <a:bodyPr wrap="square">
            <a:spAutoFit/>
          </a:bodyPr>
          <a:lstStyle/>
          <a:p>
            <a:pPr algn="ctr"/>
            <a:r>
              <a:rPr lang="fr-FR" altLang="fr-FR" sz="3200" b="1" dirty="0"/>
              <a:t> </a:t>
            </a:r>
            <a:r>
              <a:rPr lang="fr-FR" altLang="fr-FR" sz="3200" b="1" u="sng" dirty="0"/>
              <a:t>Plan d’action d’amélioration </a:t>
            </a:r>
          </a:p>
          <a:p>
            <a:pPr algn="ctr"/>
            <a:r>
              <a:rPr lang="fr-FR" altLang="fr-FR" sz="3200" b="1" u="sng" dirty="0"/>
              <a:t> </a:t>
            </a:r>
          </a:p>
          <a:p>
            <a:r>
              <a:rPr lang="fr-FR" altLang="fr-FR" sz="2400" b="1" dirty="0" smtClean="0"/>
              <a:t>Elaboration </a:t>
            </a:r>
            <a:r>
              <a:rPr lang="fr-FR" altLang="fr-FR" sz="2400" b="1" dirty="0"/>
              <a:t>du plan d’amélioration</a:t>
            </a:r>
            <a:r>
              <a:rPr lang="fr-FR" altLang="fr-FR" sz="2400" dirty="0"/>
              <a:t> </a:t>
            </a:r>
          </a:p>
          <a:p>
            <a:pPr marL="342900" indent="-342900">
              <a:buFont typeface="Wingdings" panose="05000000000000000000" pitchFamily="2" charset="2"/>
              <a:buChar char="ü"/>
            </a:pPr>
            <a:r>
              <a:rPr lang="fr-FR" altLang="fr-FR" sz="2400" dirty="0" smtClean="0"/>
              <a:t>Présentation des résultats au commanditaire </a:t>
            </a:r>
          </a:p>
          <a:p>
            <a:pPr marL="342900" indent="-342900">
              <a:buFont typeface="Wingdings" panose="05000000000000000000" pitchFamily="2" charset="2"/>
              <a:buChar char="ü"/>
            </a:pPr>
            <a:r>
              <a:rPr lang="fr-FR" altLang="fr-FR" sz="2400" dirty="0" smtClean="0"/>
              <a:t>Présentation </a:t>
            </a:r>
            <a:r>
              <a:rPr lang="fr-FR" altLang="fr-FR" sz="2400" dirty="0"/>
              <a:t>des résultats </a:t>
            </a:r>
            <a:r>
              <a:rPr lang="fr-FR" altLang="fr-FR" sz="2400" dirty="0" smtClean="0"/>
              <a:t>aux professionnels</a:t>
            </a:r>
            <a:endParaRPr lang="fr-FR" altLang="fr-FR" sz="2400" dirty="0"/>
          </a:p>
          <a:p>
            <a:pPr marL="342900" indent="-342900">
              <a:buFont typeface="Wingdings" panose="05000000000000000000" pitchFamily="2" charset="2"/>
              <a:buChar char="ü"/>
            </a:pPr>
            <a:r>
              <a:rPr lang="fr-FR" altLang="fr-FR" sz="2400" dirty="0"/>
              <a:t>Prioriser les actions correctives</a:t>
            </a:r>
          </a:p>
          <a:p>
            <a:pPr marL="342900" indent="-342900">
              <a:buFont typeface="Wingdings" panose="05000000000000000000" pitchFamily="2" charset="2"/>
              <a:buChar char="ü"/>
            </a:pPr>
            <a:r>
              <a:rPr lang="fr-FR" altLang="fr-FR" sz="2400" dirty="0" smtClean="0"/>
              <a:t>Etablir le calendrier </a:t>
            </a:r>
            <a:r>
              <a:rPr lang="fr-FR" altLang="fr-FR" sz="2400" dirty="0"/>
              <a:t>prévisionnel des actions</a:t>
            </a:r>
          </a:p>
          <a:p>
            <a:pPr marL="342900" indent="-342900">
              <a:buFont typeface="Wingdings" panose="05000000000000000000" pitchFamily="2" charset="2"/>
              <a:buChar char="ü"/>
            </a:pPr>
            <a:r>
              <a:rPr lang="fr-FR" altLang="fr-FR" sz="2400" dirty="0"/>
              <a:t>Nommer un responsable de chaque action</a:t>
            </a:r>
          </a:p>
          <a:p>
            <a:pPr marL="342900" indent="-342900">
              <a:buFont typeface="Wingdings" panose="05000000000000000000" pitchFamily="2" charset="2"/>
              <a:buChar char="ü"/>
            </a:pPr>
            <a:r>
              <a:rPr lang="fr-FR" altLang="fr-FR" sz="2400" dirty="0"/>
              <a:t>Rédiger le rapport</a:t>
            </a:r>
          </a:p>
          <a:p>
            <a:pPr marL="342900" indent="-342900">
              <a:buFont typeface="Wingdings" panose="05000000000000000000" pitchFamily="2" charset="2"/>
              <a:buChar char="ü"/>
            </a:pPr>
            <a:r>
              <a:rPr lang="fr-FR" altLang="fr-FR" sz="2400" dirty="0"/>
              <a:t>Fixer la période de réévaluation </a:t>
            </a:r>
            <a:r>
              <a:rPr lang="fr-FR" altLang="fr-FR" sz="2400" dirty="0" smtClean="0"/>
              <a:t>(6mois, 1 </a:t>
            </a:r>
            <a:r>
              <a:rPr lang="fr-FR" altLang="fr-FR" sz="2400" dirty="0"/>
              <a:t>an après)</a:t>
            </a:r>
          </a:p>
          <a:p>
            <a:endParaRPr lang="fr-FR" altLang="fr-FR" sz="2400" dirty="0"/>
          </a:p>
          <a:p>
            <a:r>
              <a:rPr lang="fr-FR" altLang="fr-FR" sz="2400" b="1" dirty="0" smtClean="0"/>
              <a:t>Prévoir </a:t>
            </a:r>
            <a:r>
              <a:rPr lang="fr-FR" altLang="fr-FR" sz="2400" b="1" dirty="0"/>
              <a:t>le suivi des améliorations mises en place</a:t>
            </a:r>
            <a:endParaRPr lang="fr-FR" altLang="fr-FR" sz="2400" dirty="0"/>
          </a:p>
          <a:p>
            <a:pPr marL="342900" indent="-342900">
              <a:buFont typeface="Wingdings" panose="05000000000000000000" pitchFamily="2" charset="2"/>
              <a:buChar char="ü"/>
            </a:pPr>
            <a:r>
              <a:rPr lang="fr-FR" altLang="fr-FR" sz="2400" dirty="0"/>
              <a:t>Définir le nombre de critères à réévaluer</a:t>
            </a:r>
          </a:p>
          <a:p>
            <a:pPr marL="342900" indent="-342900">
              <a:buFont typeface="Wingdings" panose="05000000000000000000" pitchFamily="2" charset="2"/>
              <a:buChar char="ü"/>
            </a:pPr>
            <a:r>
              <a:rPr lang="fr-FR" altLang="fr-FR" sz="2400" dirty="0"/>
              <a:t>Evaluer l ’impact des mesures correctives</a:t>
            </a:r>
            <a:endParaRPr lang="fr-FR" sz="2400" dirty="0"/>
          </a:p>
        </p:txBody>
      </p:sp>
    </p:spTree>
    <p:extLst>
      <p:ext uri="{BB962C8B-B14F-4D97-AF65-F5344CB8AC3E}">
        <p14:creationId xmlns:p14="http://schemas.microsoft.com/office/powerpoint/2010/main" xmlns="" val="546394832"/>
      </p:ext>
    </p:extLst>
  </p:cSld>
  <p:clrMapOvr>
    <a:masterClrMapping/>
  </p:clrMapOvr>
  <p:transition>
    <p:checke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L’audit </a:t>
            </a:r>
            <a:r>
              <a:rPr lang="fr-FR" dirty="0" smtClean="0">
                <a:solidFill>
                  <a:schemeClr val="bg1"/>
                </a:solidFill>
              </a:rPr>
              <a:t>clinique</a:t>
            </a:r>
            <a:endParaRPr lang="fr-FR" dirty="0">
              <a:solidFill>
                <a:schemeClr val="bg1"/>
              </a:solidFill>
            </a:endParaRP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8" name="Text Box 2"/>
          <p:cNvSpPr txBox="1">
            <a:spLocks noChangeArrowheads="1"/>
          </p:cNvSpPr>
          <p:nvPr/>
        </p:nvSpPr>
        <p:spPr bwMode="auto">
          <a:xfrm>
            <a:off x="611560" y="692696"/>
            <a:ext cx="8532440" cy="48874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spcBef>
                <a:spcPct val="50000"/>
              </a:spcBef>
            </a:pPr>
            <a:r>
              <a:rPr lang="fr-FR" altLang="fr-FR" sz="3600" b="1" u="sng" dirty="0"/>
              <a:t>Les facteurs de réussite </a:t>
            </a:r>
          </a:p>
          <a:p>
            <a:pPr algn="ctr">
              <a:spcBef>
                <a:spcPct val="50000"/>
              </a:spcBef>
            </a:pPr>
            <a:r>
              <a:rPr lang="fr-FR" altLang="fr-FR" sz="3200" b="1" u="sng" dirty="0"/>
              <a:t>1- Relatifs à l’application de l’audit</a:t>
            </a:r>
            <a:r>
              <a:rPr lang="fr-FR" altLang="fr-FR" sz="3600" b="1" u="sng" dirty="0"/>
              <a:t> </a:t>
            </a:r>
          </a:p>
          <a:p>
            <a:pPr algn="ctr">
              <a:lnSpc>
                <a:spcPct val="30000"/>
              </a:lnSpc>
              <a:spcBef>
                <a:spcPct val="50000"/>
              </a:spcBef>
            </a:pPr>
            <a:endParaRPr lang="fr-FR" altLang="fr-FR" sz="1000" b="1" u="sng" dirty="0"/>
          </a:p>
          <a:p>
            <a:pPr marL="342900" indent="-342900">
              <a:lnSpc>
                <a:spcPct val="120000"/>
              </a:lnSpc>
              <a:spcBef>
                <a:spcPct val="50000"/>
              </a:spcBef>
              <a:buFont typeface="Wingdings" panose="05000000000000000000" pitchFamily="2" charset="2"/>
              <a:buChar char="ü"/>
            </a:pPr>
            <a:r>
              <a:rPr lang="fr-FR" altLang="fr-FR" sz="2400" dirty="0"/>
              <a:t> Choisir un </a:t>
            </a:r>
            <a:r>
              <a:rPr lang="fr-FR" altLang="fr-FR" sz="2400" b="1" u="sng" dirty="0"/>
              <a:t>thème pertinent</a:t>
            </a:r>
            <a:r>
              <a:rPr lang="fr-FR" altLang="fr-FR" sz="2400" dirty="0"/>
              <a:t> répondant à une préoccupation réelle des professionnels et pour lequel il existe des références</a:t>
            </a:r>
          </a:p>
          <a:p>
            <a:pPr marL="342900" indent="-342900">
              <a:lnSpc>
                <a:spcPct val="110000"/>
              </a:lnSpc>
              <a:spcBef>
                <a:spcPct val="50000"/>
              </a:spcBef>
              <a:buFont typeface="Wingdings" panose="05000000000000000000" pitchFamily="2" charset="2"/>
              <a:buChar char="ü"/>
            </a:pPr>
            <a:r>
              <a:rPr lang="fr-FR" altLang="fr-FR" sz="2400" dirty="0"/>
              <a:t> Définir les objectifs ciblés sur </a:t>
            </a:r>
            <a:r>
              <a:rPr lang="fr-FR" altLang="fr-FR" sz="2400" b="1" u="sng" dirty="0"/>
              <a:t>l’amélioration de la pratique</a:t>
            </a:r>
            <a:r>
              <a:rPr lang="fr-FR" altLang="fr-FR" sz="2400" dirty="0"/>
              <a:t> et non sur l’évaluation des personnes (!!!)</a:t>
            </a:r>
          </a:p>
          <a:p>
            <a:pPr marL="342900" indent="-342900">
              <a:lnSpc>
                <a:spcPct val="140000"/>
              </a:lnSpc>
              <a:spcBef>
                <a:spcPct val="50000"/>
              </a:spcBef>
              <a:buFont typeface="Wingdings" panose="05000000000000000000" pitchFamily="2" charset="2"/>
              <a:buChar char="ü"/>
            </a:pPr>
            <a:r>
              <a:rPr lang="fr-FR" altLang="fr-FR" sz="2400" dirty="0"/>
              <a:t>Composer un groupe projet</a:t>
            </a:r>
            <a:r>
              <a:rPr lang="fr-FR" altLang="fr-FR" sz="2400" b="1" dirty="0"/>
              <a:t> </a:t>
            </a:r>
            <a:r>
              <a:rPr lang="fr-FR" altLang="fr-FR" sz="2400" b="1" u="sng" dirty="0"/>
              <a:t>compétent</a:t>
            </a:r>
            <a:r>
              <a:rPr lang="fr-FR" altLang="fr-FR" sz="2400" dirty="0"/>
              <a:t> (expert du thème, connaissances méthodologiques, connaissance pratique locale)</a:t>
            </a:r>
          </a:p>
        </p:txBody>
      </p:sp>
    </p:spTree>
    <p:extLst>
      <p:ext uri="{BB962C8B-B14F-4D97-AF65-F5344CB8AC3E}">
        <p14:creationId xmlns:p14="http://schemas.microsoft.com/office/powerpoint/2010/main" xmlns="" val="1728279402"/>
      </p:ext>
    </p:extLst>
  </p:cSld>
  <p:clrMapOvr>
    <a:masterClrMapping/>
  </p:clrMapOvr>
  <p:transition>
    <p:checke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idx="4294967295"/>
          </p:nvPr>
        </p:nvSpPr>
        <p:spPr>
          <a:xfrm>
            <a:off x="611560" y="1"/>
            <a:ext cx="7772400" cy="476671"/>
          </a:xfrm>
        </p:spPr>
        <p:txBody>
          <a:bodyPr>
            <a:normAutofit fontScale="90000"/>
          </a:bodyPr>
          <a:lstStyle/>
          <a:p>
            <a:r>
              <a:rPr lang="fr-FR" dirty="0">
                <a:solidFill>
                  <a:schemeClr val="bg1"/>
                </a:solidFill>
              </a:rPr>
              <a:t>L’audit </a:t>
            </a:r>
            <a:r>
              <a:rPr lang="fr-FR" dirty="0" smtClean="0">
                <a:solidFill>
                  <a:schemeClr val="bg1"/>
                </a:solidFill>
              </a:rPr>
              <a:t>clinique</a:t>
            </a:r>
            <a:endParaRPr lang="fr-FR" dirty="0">
              <a:solidFill>
                <a:schemeClr val="bg1"/>
              </a:solidFill>
            </a:endParaRPr>
          </a:p>
        </p:txBody>
      </p:sp>
      <p:sp>
        <p:nvSpPr>
          <p:cNvPr id="3" name="Rectangle 3"/>
          <p:cNvSpPr txBox="1">
            <a:spLocks noChangeArrowheads="1"/>
          </p:cNvSpPr>
          <p:nvPr/>
        </p:nvSpPr>
        <p:spPr>
          <a:xfrm>
            <a:off x="395536" y="836712"/>
            <a:ext cx="7772400" cy="4419600"/>
          </a:xfrm>
          <a:prstGeom prst="rect">
            <a:avLst/>
          </a:prstGeom>
        </p:spPr>
        <p:txBody>
          <a:bodyPr/>
          <a:lstStyle/>
          <a:p>
            <a:pPr marL="609600" marR="0" lvl="0" indent="-6096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000" b="0" i="0" u="none" strike="noStrike" kern="1200" cap="none" spc="0" normalizeH="0" baseline="0" noProof="0" dirty="0" smtClean="0">
              <a:ln>
                <a:noFill/>
              </a:ln>
              <a:solidFill>
                <a:srgbClr val="002060"/>
              </a:solidFill>
              <a:effectLst/>
              <a:uLnTx/>
              <a:uFillTx/>
              <a:latin typeface="Calibri" pitchFamily="34" charset="0"/>
              <a:cs typeface="Calibri" pitchFamily="34" charset="0"/>
            </a:endParaRPr>
          </a:p>
        </p:txBody>
      </p:sp>
      <p:sp>
        <p:nvSpPr>
          <p:cNvPr id="4" name="Rectangle 3"/>
          <p:cNvSpPr/>
          <p:nvPr/>
        </p:nvSpPr>
        <p:spPr>
          <a:xfrm>
            <a:off x="251520" y="2420888"/>
            <a:ext cx="8424936" cy="584775"/>
          </a:xfrm>
          <a:prstGeom prst="rect">
            <a:avLst/>
          </a:prstGeom>
        </p:spPr>
        <p:txBody>
          <a:bodyPr wrap="square">
            <a:spAutoFit/>
          </a:bodyPr>
          <a:lstStyle/>
          <a:p>
            <a:pPr lvl="1" algn="just">
              <a:spcBef>
                <a:spcPct val="20000"/>
              </a:spcBef>
              <a:defRPr/>
            </a:pPr>
            <a:r>
              <a:rPr lang="fr-FR" sz="1600" dirty="0">
                <a:solidFill>
                  <a:srgbClr val="002060"/>
                </a:solidFill>
                <a:latin typeface="Calibri" pitchFamily="34" charset="0"/>
                <a:cs typeface="Calibri" pitchFamily="34" charset="0"/>
              </a:rPr>
              <a:t>	</a:t>
            </a:r>
            <a:r>
              <a:rPr lang="fr-FR" sz="1600" dirty="0"/>
              <a:t>	</a:t>
            </a:r>
          </a:p>
          <a:p>
            <a:endParaRPr lang="fr-FR" sz="1600" dirty="0">
              <a:solidFill>
                <a:srgbClr val="000000"/>
              </a:solidFill>
              <a:latin typeface="Arial" panose="020B0604020202020204" pitchFamily="34" charset="0"/>
            </a:endParaRPr>
          </a:p>
        </p:txBody>
      </p:sp>
      <p:sp>
        <p:nvSpPr>
          <p:cNvPr id="8" name="Rectangle 7"/>
          <p:cNvSpPr/>
          <p:nvPr/>
        </p:nvSpPr>
        <p:spPr>
          <a:xfrm>
            <a:off x="467544" y="836712"/>
            <a:ext cx="8676456" cy="5299912"/>
          </a:xfrm>
          <a:prstGeom prst="rect">
            <a:avLst/>
          </a:prstGeom>
        </p:spPr>
        <p:txBody>
          <a:bodyPr wrap="square">
            <a:spAutoFit/>
          </a:bodyPr>
          <a:lstStyle/>
          <a:p>
            <a:pPr algn="ctr">
              <a:spcBef>
                <a:spcPct val="50000"/>
              </a:spcBef>
            </a:pPr>
            <a:r>
              <a:rPr lang="fr-FR" altLang="fr-FR" sz="3600" b="1" u="sng" dirty="0"/>
              <a:t>Les facteurs de réussite </a:t>
            </a:r>
          </a:p>
          <a:p>
            <a:pPr algn="ctr">
              <a:lnSpc>
                <a:spcPct val="110000"/>
              </a:lnSpc>
              <a:spcBef>
                <a:spcPct val="50000"/>
              </a:spcBef>
            </a:pPr>
            <a:r>
              <a:rPr lang="fr-FR" altLang="fr-FR" sz="3200" b="1" u="sng" dirty="0"/>
              <a:t>2- Relatifs à </a:t>
            </a:r>
            <a:r>
              <a:rPr lang="fr-FR" altLang="fr-FR" sz="3200" b="1" u="sng" dirty="0" smtClean="0"/>
              <a:t>l’intégration </a:t>
            </a:r>
            <a:r>
              <a:rPr lang="fr-FR" altLang="fr-FR" sz="3200" b="1" u="sng" dirty="0"/>
              <a:t>du projet dans une démarche institutionnelle </a:t>
            </a:r>
          </a:p>
          <a:p>
            <a:pPr marL="342900" indent="-342900">
              <a:lnSpc>
                <a:spcPct val="150000"/>
              </a:lnSpc>
              <a:spcBef>
                <a:spcPct val="50000"/>
              </a:spcBef>
              <a:buFont typeface="Wingdings" panose="05000000000000000000" pitchFamily="2" charset="2"/>
              <a:buChar char="ü"/>
            </a:pPr>
            <a:r>
              <a:rPr lang="fr-FR" altLang="fr-FR" sz="2400" dirty="0" smtClean="0"/>
              <a:t> </a:t>
            </a:r>
            <a:r>
              <a:rPr lang="fr-FR" altLang="fr-FR" sz="2400" dirty="0"/>
              <a:t>Obtenir l ’engagement explicite de la </a:t>
            </a:r>
            <a:r>
              <a:rPr lang="fr-FR" altLang="fr-FR" sz="2400" dirty="0" smtClean="0"/>
              <a:t>Direction (CLIN central ???)</a:t>
            </a:r>
            <a:endParaRPr lang="fr-FR" altLang="fr-FR" sz="2400" dirty="0"/>
          </a:p>
          <a:p>
            <a:pPr marL="342900" indent="-342900">
              <a:spcBef>
                <a:spcPct val="50000"/>
              </a:spcBef>
              <a:buFont typeface="Wingdings" panose="05000000000000000000" pitchFamily="2" charset="2"/>
              <a:buChar char="ü"/>
            </a:pPr>
            <a:r>
              <a:rPr lang="fr-FR" altLang="fr-FR" sz="2400" dirty="0"/>
              <a:t> Inscrire le projet dans le programme qualité de l ’établissement</a:t>
            </a:r>
          </a:p>
          <a:p>
            <a:pPr marL="342900" indent="-342900">
              <a:spcBef>
                <a:spcPct val="50000"/>
              </a:spcBef>
              <a:buFont typeface="Wingdings" panose="05000000000000000000" pitchFamily="2" charset="2"/>
              <a:buChar char="ü"/>
            </a:pPr>
            <a:r>
              <a:rPr lang="fr-FR" altLang="fr-FR" sz="2400" dirty="0"/>
              <a:t> Définir une politique de communication dès la mise en œuvre du projet</a:t>
            </a:r>
          </a:p>
          <a:p>
            <a:pPr marL="342900" indent="-342900">
              <a:spcBef>
                <a:spcPct val="50000"/>
              </a:spcBef>
              <a:buFont typeface="Wingdings" panose="05000000000000000000" pitchFamily="2" charset="2"/>
              <a:buChar char="ü"/>
            </a:pPr>
            <a:r>
              <a:rPr lang="fr-FR" altLang="fr-FR" sz="2400" dirty="0"/>
              <a:t> Impliquer les instances représentatives</a:t>
            </a:r>
          </a:p>
          <a:p>
            <a:pPr marL="342900" indent="-342900">
              <a:spcBef>
                <a:spcPct val="50000"/>
              </a:spcBef>
              <a:buFont typeface="Wingdings" panose="05000000000000000000" pitchFamily="2" charset="2"/>
              <a:buChar char="ü"/>
            </a:pPr>
            <a:r>
              <a:rPr lang="fr-FR" altLang="fr-FR" sz="2400" dirty="0"/>
              <a:t> Valoriser l ’engagement des professionnels</a:t>
            </a:r>
          </a:p>
        </p:txBody>
      </p:sp>
    </p:spTree>
    <p:extLst>
      <p:ext uri="{BB962C8B-B14F-4D97-AF65-F5344CB8AC3E}">
        <p14:creationId xmlns:p14="http://schemas.microsoft.com/office/powerpoint/2010/main" xmlns="" val="2353999951"/>
      </p:ext>
    </p:extLst>
  </p:cSld>
  <p:clrMapOvr>
    <a:masterClrMapping/>
  </p:clrMapOvr>
  <p:transition>
    <p:checke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395536" y="980728"/>
            <a:ext cx="8748464" cy="5607087"/>
          </a:xfrm>
        </p:spPr>
        <p:txBody>
          <a:bodyPr/>
          <a:lstStyle/>
          <a:p>
            <a:pPr marL="342900" indent="-342900" algn="l">
              <a:buFont typeface="Arial" panose="020B0604020202020204" pitchFamily="34" charset="0"/>
              <a:buChar char="•"/>
            </a:pPr>
            <a:r>
              <a:rPr lang="fr-FR" sz="2000" b="1" dirty="0" smtClean="0"/>
              <a:t>Politique d’audit du CLIN</a:t>
            </a:r>
          </a:p>
          <a:p>
            <a:pPr marL="742950" lvl="1" indent="-285750" algn="l">
              <a:buFont typeface="Wingdings" panose="05000000000000000000" pitchFamily="2" charset="2"/>
              <a:buChar char="v"/>
            </a:pPr>
            <a:r>
              <a:rPr lang="fr-FR" sz="1400" dirty="0" smtClean="0">
                <a:solidFill>
                  <a:schemeClr val="tx1"/>
                </a:solidFill>
              </a:rPr>
              <a:t>Audits récurrents : Thèmes issus de la V2020 : hygiène des mains, précautions standard et complémentaires (tenue), gestes invasifs (cathéters et voies périph, sondes urinaires), pratiques per opératoires, DM réutilisables (endoscopes), </a:t>
            </a:r>
            <a:r>
              <a:rPr lang="fr-FR" sz="1400" i="1" dirty="0" smtClean="0">
                <a:solidFill>
                  <a:schemeClr val="tx1"/>
                </a:solidFill>
              </a:rPr>
              <a:t>AB prophylaxie </a:t>
            </a:r>
            <a:r>
              <a:rPr lang="fr-FR" sz="1400" i="1" dirty="0">
                <a:solidFill>
                  <a:schemeClr val="tx1"/>
                </a:solidFill>
              </a:rPr>
              <a:t>(</a:t>
            </a:r>
            <a:r>
              <a:rPr lang="fr-FR" sz="1400" i="1" dirty="0" smtClean="0">
                <a:solidFill>
                  <a:schemeClr val="tx1"/>
                </a:solidFill>
              </a:rPr>
              <a:t>COMAI) </a:t>
            </a:r>
          </a:p>
          <a:p>
            <a:pPr marL="1371600" lvl="2" indent="-457200" algn="l">
              <a:buFont typeface="Wingdings" panose="05000000000000000000" pitchFamily="2" charset="2"/>
              <a:buChar char="v"/>
            </a:pPr>
            <a:r>
              <a:rPr lang="fr-FR" sz="800" dirty="0" smtClean="0">
                <a:solidFill>
                  <a:schemeClr val="tx1"/>
                </a:solidFill>
              </a:rPr>
              <a:t> </a:t>
            </a:r>
            <a:r>
              <a:rPr lang="fr-FR" sz="1600" dirty="0" smtClean="0">
                <a:solidFill>
                  <a:schemeClr val="tx1"/>
                </a:solidFill>
              </a:rPr>
              <a:t>Secteurs Ciblés, protocole, calendrier</a:t>
            </a:r>
          </a:p>
          <a:p>
            <a:pPr marL="914400" lvl="1" indent="-457200" algn="l">
              <a:buFont typeface="Wingdings" panose="05000000000000000000" pitchFamily="2" charset="2"/>
              <a:buChar char="v"/>
            </a:pPr>
            <a:r>
              <a:rPr lang="fr-FR" sz="1400" dirty="0" smtClean="0">
                <a:solidFill>
                  <a:schemeClr val="tx1"/>
                </a:solidFill>
              </a:rPr>
              <a:t>Audits ponctuels en fonction d’EIAS (Clusters, épidémie, surveillance ISO ….) </a:t>
            </a:r>
            <a:endParaRPr lang="fr-FR" sz="1400" dirty="0">
              <a:solidFill>
                <a:schemeClr val="tx1"/>
              </a:solidFill>
            </a:endParaRPr>
          </a:p>
          <a:p>
            <a:pPr algn="l"/>
            <a:endParaRPr lang="fr-FR" sz="2000" dirty="0" smtClean="0"/>
          </a:p>
          <a:p>
            <a:pPr marL="342900" indent="-342900" algn="l">
              <a:buFont typeface="Arial" panose="020B0604020202020204" pitchFamily="34" charset="0"/>
              <a:buChar char="•"/>
            </a:pPr>
            <a:r>
              <a:rPr lang="fr-FR" sz="2000" b="1" dirty="0" smtClean="0"/>
              <a:t>Communication sur le planning d’audit institutionnel / site / service </a:t>
            </a:r>
          </a:p>
          <a:p>
            <a:endParaRPr lang="fr-FR" sz="2000" dirty="0"/>
          </a:p>
          <a:p>
            <a:pPr marL="342900" indent="-342900" algn="l">
              <a:buFont typeface="Arial" panose="020B0604020202020204" pitchFamily="34" charset="0"/>
              <a:buChar char="•"/>
            </a:pPr>
            <a:r>
              <a:rPr lang="fr-FR" sz="2000" dirty="0" smtClean="0"/>
              <a:t>Déclarer en </a:t>
            </a:r>
            <a:r>
              <a:rPr lang="fr-FR" sz="2000" b="1" dirty="0" smtClean="0"/>
              <a:t>EPP continue (EPP permanente suivant planning récurrent en fonction des résultats) </a:t>
            </a:r>
            <a:endParaRPr lang="fr-FR" sz="2000" b="1" dirty="0"/>
          </a:p>
          <a:p>
            <a:pPr algn="l"/>
            <a:endParaRPr lang="fr-FR" sz="2000" dirty="0" smtClean="0"/>
          </a:p>
          <a:p>
            <a:pPr marL="342900" indent="-342900" algn="l">
              <a:buFont typeface="Arial" panose="020B0604020202020204" pitchFamily="34" charset="0"/>
              <a:buChar char="•"/>
            </a:pPr>
            <a:r>
              <a:rPr lang="fr-FR" sz="2000" dirty="0" smtClean="0"/>
              <a:t>Rapport d’audit global et par secteur </a:t>
            </a:r>
            <a:r>
              <a:rPr lang="fr-FR" sz="2000" dirty="0"/>
              <a:t>a</a:t>
            </a:r>
            <a:r>
              <a:rPr lang="fr-FR" sz="2000" dirty="0" smtClean="0"/>
              <a:t>udité </a:t>
            </a:r>
            <a:r>
              <a:rPr lang="fr-FR" sz="2000" dirty="0" smtClean="0">
                <a:sym typeface="Wingdings" panose="05000000000000000000" pitchFamily="2" charset="2"/>
              </a:rPr>
              <a:t></a:t>
            </a:r>
            <a:r>
              <a:rPr lang="fr-FR" sz="2000" dirty="0" smtClean="0"/>
              <a:t> Communication des résultats </a:t>
            </a:r>
          </a:p>
          <a:p>
            <a:endParaRPr lang="fr-FR" sz="2000" b="1" dirty="0" smtClean="0"/>
          </a:p>
          <a:p>
            <a:pPr marL="342900" indent="-342900" algn="l">
              <a:buFont typeface="Arial" panose="020B0604020202020204" pitchFamily="34" charset="0"/>
              <a:buChar char="•"/>
            </a:pPr>
            <a:r>
              <a:rPr lang="fr-FR" sz="2000" b="1" dirty="0" smtClean="0"/>
              <a:t>Inscription et suivi du plan d’actions : PAQSS </a:t>
            </a:r>
          </a:p>
        </p:txBody>
      </p:sp>
      <p:sp>
        <p:nvSpPr>
          <p:cNvPr id="3" name="ZoneTexte 2"/>
          <p:cNvSpPr txBox="1"/>
          <p:nvPr/>
        </p:nvSpPr>
        <p:spPr>
          <a:xfrm>
            <a:off x="1547664" y="-171400"/>
            <a:ext cx="6408712" cy="707886"/>
          </a:xfrm>
          <a:prstGeom prst="rect">
            <a:avLst/>
          </a:prstGeom>
          <a:noFill/>
        </p:spPr>
        <p:txBody>
          <a:bodyPr wrap="square" rtlCol="0">
            <a:spAutoFit/>
          </a:bodyPr>
          <a:lstStyle/>
          <a:p>
            <a:r>
              <a:rPr lang="fr-FR" sz="4000" dirty="0" smtClean="0">
                <a:solidFill>
                  <a:schemeClr val="bg1"/>
                </a:solidFill>
              </a:rPr>
              <a:t>L’audit clinique en pratique </a:t>
            </a:r>
            <a:endParaRPr lang="fr-FR" sz="4000" dirty="0">
              <a:solidFill>
                <a:schemeClr val="bg1"/>
              </a:solidFill>
            </a:endParaRPr>
          </a:p>
        </p:txBody>
      </p:sp>
    </p:spTree>
    <p:extLst>
      <p:ext uri="{BB962C8B-B14F-4D97-AF65-F5344CB8AC3E}">
        <p14:creationId xmlns:p14="http://schemas.microsoft.com/office/powerpoint/2010/main" xmlns="" val="4645545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611560" y="1772816"/>
            <a:ext cx="7704856" cy="2808312"/>
          </a:xfrm>
        </p:spPr>
        <p:txBody>
          <a:bodyPr/>
          <a:lstStyle/>
          <a:p>
            <a:r>
              <a:rPr lang="fr-FR" sz="7200" dirty="0" smtClean="0"/>
              <a:t>Exemple audit observationnel </a:t>
            </a:r>
            <a:endParaRPr lang="fr-FR" sz="7200" dirty="0"/>
          </a:p>
        </p:txBody>
      </p:sp>
    </p:spTree>
    <p:extLst>
      <p:ext uri="{BB962C8B-B14F-4D97-AF65-F5344CB8AC3E}">
        <p14:creationId xmlns:p14="http://schemas.microsoft.com/office/powerpoint/2010/main" xmlns="" val="28790116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611560" y="1484784"/>
            <a:ext cx="7704856" cy="4608512"/>
          </a:xfrm>
        </p:spPr>
        <p:txBody>
          <a:bodyPr/>
          <a:lstStyle/>
          <a:p>
            <a:r>
              <a:rPr lang="fr-FR" sz="7200" dirty="0" smtClean="0"/>
              <a:t> </a:t>
            </a:r>
            <a:endParaRPr lang="fr-FR" sz="7200" dirty="0"/>
          </a:p>
        </p:txBody>
      </p:sp>
      <p:sp>
        <p:nvSpPr>
          <p:cNvPr id="3" name="Rectangle 2"/>
          <p:cNvSpPr/>
          <p:nvPr/>
        </p:nvSpPr>
        <p:spPr>
          <a:xfrm>
            <a:off x="1691680" y="-171400"/>
            <a:ext cx="6366358" cy="707886"/>
          </a:xfrm>
          <a:prstGeom prst="rect">
            <a:avLst/>
          </a:prstGeom>
        </p:spPr>
        <p:txBody>
          <a:bodyPr wrap="none">
            <a:spAutoFit/>
          </a:bodyPr>
          <a:lstStyle/>
          <a:p>
            <a:r>
              <a:rPr lang="fr-FR" sz="4000" dirty="0">
                <a:solidFill>
                  <a:schemeClr val="bg1"/>
                </a:solidFill>
              </a:rPr>
              <a:t>Exemple audit observationnel</a:t>
            </a:r>
          </a:p>
        </p:txBody>
      </p:sp>
      <p:sp>
        <p:nvSpPr>
          <p:cNvPr id="4" name="ZoneTexte 3"/>
          <p:cNvSpPr txBox="1"/>
          <p:nvPr/>
        </p:nvSpPr>
        <p:spPr>
          <a:xfrm>
            <a:off x="503548" y="692696"/>
            <a:ext cx="7920880" cy="5632311"/>
          </a:xfrm>
          <a:prstGeom prst="rect">
            <a:avLst/>
          </a:prstGeom>
          <a:noFill/>
        </p:spPr>
        <p:txBody>
          <a:bodyPr wrap="square" rtlCol="0">
            <a:spAutoFit/>
          </a:bodyPr>
          <a:lstStyle/>
          <a:p>
            <a:r>
              <a:rPr lang="fr-FR" b="1" dirty="0" smtClean="0"/>
              <a:t>Contexte : </a:t>
            </a:r>
          </a:p>
          <a:p>
            <a:r>
              <a:rPr lang="fr-FR" dirty="0" smtClean="0"/>
              <a:t>Audit instauré par la commission qualité et sécurité des soins de site pour s’approprier les attendus observationnels de la nouvelle certification </a:t>
            </a:r>
          </a:p>
          <a:p>
            <a:endParaRPr lang="fr-FR" dirty="0"/>
          </a:p>
          <a:p>
            <a:r>
              <a:rPr lang="fr-FR" dirty="0" smtClean="0"/>
              <a:t>Périmètre : toutes les unités d’hospitalisation conventionnel </a:t>
            </a:r>
          </a:p>
          <a:p>
            <a:endParaRPr lang="fr-FR" dirty="0"/>
          </a:p>
          <a:p>
            <a:r>
              <a:rPr lang="fr-FR" dirty="0" smtClean="0"/>
              <a:t>Grille : Grille correspondant aux critères d’observation de la nouvelle certif </a:t>
            </a:r>
          </a:p>
          <a:p>
            <a:endParaRPr lang="fr-FR" dirty="0"/>
          </a:p>
          <a:p>
            <a:r>
              <a:rPr lang="fr-FR" dirty="0" smtClean="0"/>
              <a:t>Auditeurs : (CS), Ingénieur qualité </a:t>
            </a:r>
          </a:p>
          <a:p>
            <a:endParaRPr lang="fr-FR" dirty="0" smtClean="0"/>
          </a:p>
          <a:p>
            <a:r>
              <a:rPr lang="fr-FR" b="1" dirty="0" smtClean="0"/>
              <a:t>Référentiels : affichages institutionnels () ; Proc urgences vitales …..</a:t>
            </a:r>
          </a:p>
          <a:p>
            <a:r>
              <a:rPr lang="fr-FR" b="1" dirty="0" smtClean="0"/>
              <a:t>Attendus / grille d’observation </a:t>
            </a:r>
          </a:p>
          <a:p>
            <a:endParaRPr lang="fr-FR" dirty="0"/>
          </a:p>
          <a:p>
            <a:r>
              <a:rPr lang="fr-FR" dirty="0" smtClean="0"/>
              <a:t>Planning d’audit : avril 2022</a:t>
            </a:r>
          </a:p>
          <a:p>
            <a:endParaRPr lang="fr-FR" dirty="0"/>
          </a:p>
          <a:p>
            <a:r>
              <a:rPr lang="fr-FR" dirty="0" smtClean="0"/>
              <a:t>Mail d’information au cadre de santé </a:t>
            </a:r>
          </a:p>
          <a:p>
            <a:endParaRPr lang="fr-FR" dirty="0"/>
          </a:p>
          <a:p>
            <a:r>
              <a:rPr lang="fr-FR" dirty="0" smtClean="0"/>
              <a:t>Résultats rendus dans l’immédiat avec actions correctives à mettre en œuvre </a:t>
            </a:r>
          </a:p>
          <a:p>
            <a:endParaRPr lang="fr-FR" dirty="0"/>
          </a:p>
          <a:p>
            <a:r>
              <a:rPr lang="fr-FR" dirty="0" smtClean="0"/>
              <a:t>Réévaluation : dernier quadrimestre 2022</a:t>
            </a:r>
          </a:p>
        </p:txBody>
      </p:sp>
    </p:spTree>
    <p:extLst>
      <p:ext uri="{BB962C8B-B14F-4D97-AF65-F5344CB8AC3E}">
        <p14:creationId xmlns:p14="http://schemas.microsoft.com/office/powerpoint/2010/main" xmlns="" val="13707497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stretch>
            <a:fillRect/>
          </a:stretch>
        </p:blipFill>
        <p:spPr>
          <a:xfrm>
            <a:off x="683568" y="1587303"/>
            <a:ext cx="4390965" cy="1192013"/>
          </a:xfrm>
          <a:prstGeom prst="rect">
            <a:avLst/>
          </a:prstGeom>
        </p:spPr>
      </p:pic>
      <p:sp>
        <p:nvSpPr>
          <p:cNvPr id="2" name="Titre 1"/>
          <p:cNvSpPr>
            <a:spLocks noGrp="1"/>
          </p:cNvSpPr>
          <p:nvPr>
            <p:ph type="title"/>
          </p:nvPr>
        </p:nvSpPr>
        <p:spPr/>
        <p:txBody>
          <a:bodyPr/>
          <a:lstStyle/>
          <a:p>
            <a:r>
              <a:rPr lang="fr-FR" sz="3200" dirty="0" smtClean="0"/>
              <a:t>Grille observation </a:t>
            </a:r>
            <a:br>
              <a:rPr lang="fr-FR" sz="3200" dirty="0" smtClean="0"/>
            </a:br>
            <a:r>
              <a:rPr lang="fr-FR" sz="3200" dirty="0" smtClean="0"/>
              <a:t>Périmètre, planning, grille  </a:t>
            </a:r>
            <a:endParaRPr lang="fr-FR" sz="3200" dirty="0"/>
          </a:p>
        </p:txBody>
      </p:sp>
      <p:sp>
        <p:nvSpPr>
          <p:cNvPr id="5" name="Espace réservé du contenu 4"/>
          <p:cNvSpPr>
            <a:spLocks noGrp="1"/>
          </p:cNvSpPr>
          <p:nvPr>
            <p:ph idx="1"/>
          </p:nvPr>
        </p:nvSpPr>
        <p:spPr/>
        <p:txBody>
          <a:bodyPr/>
          <a:lstStyle/>
          <a:p>
            <a:pPr marL="0" indent="0" algn="r">
              <a:buNone/>
            </a:pPr>
            <a:r>
              <a:rPr lang="fr-FR" dirty="0" smtClean="0"/>
              <a:t>Planning d’audit</a:t>
            </a:r>
          </a:p>
          <a:p>
            <a:pPr marL="0" indent="0" algn="r">
              <a:buNone/>
            </a:pPr>
            <a:r>
              <a:rPr lang="fr-FR" dirty="0" smtClean="0"/>
              <a:t>Grille d’audit  </a:t>
            </a:r>
            <a:endParaRPr lang="fr-FR" dirty="0"/>
          </a:p>
        </p:txBody>
      </p:sp>
      <p:pic>
        <p:nvPicPr>
          <p:cNvPr id="7" name="Image 6"/>
          <p:cNvPicPr>
            <a:picLocks noChangeAspect="1"/>
          </p:cNvPicPr>
          <p:nvPr/>
        </p:nvPicPr>
        <p:blipFill>
          <a:blip r:embed="rId3" cstate="print"/>
          <a:stretch>
            <a:fillRect/>
          </a:stretch>
        </p:blipFill>
        <p:spPr>
          <a:xfrm>
            <a:off x="578151" y="2870249"/>
            <a:ext cx="8518253" cy="3428530"/>
          </a:xfrm>
          <a:prstGeom prst="rect">
            <a:avLst/>
          </a:prstGeom>
        </p:spPr>
      </p:pic>
    </p:spTree>
    <p:extLst>
      <p:ext uri="{BB962C8B-B14F-4D97-AF65-F5344CB8AC3E}">
        <p14:creationId xmlns:p14="http://schemas.microsoft.com/office/powerpoint/2010/main" xmlns="" val="7572092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Résultats globaux </a:t>
            </a:r>
            <a:endParaRPr lang="fr-FR" dirty="0"/>
          </a:p>
        </p:txBody>
      </p:sp>
      <p:pic>
        <p:nvPicPr>
          <p:cNvPr id="3" name="Image 2"/>
          <p:cNvPicPr>
            <a:picLocks noChangeAspect="1"/>
          </p:cNvPicPr>
          <p:nvPr/>
        </p:nvPicPr>
        <p:blipFill>
          <a:blip r:embed="rId2" cstate="print"/>
          <a:stretch>
            <a:fillRect/>
          </a:stretch>
        </p:blipFill>
        <p:spPr>
          <a:xfrm>
            <a:off x="457200" y="1556792"/>
            <a:ext cx="6745785" cy="3163243"/>
          </a:xfrm>
          <a:prstGeom prst="rect">
            <a:avLst/>
          </a:prstGeom>
        </p:spPr>
      </p:pic>
      <p:sp>
        <p:nvSpPr>
          <p:cNvPr id="4" name="Espace réservé du contenu 3"/>
          <p:cNvSpPr>
            <a:spLocks noGrp="1"/>
          </p:cNvSpPr>
          <p:nvPr>
            <p:ph idx="1"/>
          </p:nvPr>
        </p:nvSpPr>
        <p:spPr/>
        <p:txBody>
          <a:bodyPr/>
          <a:lstStyle/>
          <a:p>
            <a:endParaRPr lang="fr-FR"/>
          </a:p>
        </p:txBody>
      </p:sp>
      <p:pic>
        <p:nvPicPr>
          <p:cNvPr id="5" name="Image 4"/>
          <p:cNvPicPr>
            <a:picLocks noChangeAspect="1"/>
          </p:cNvPicPr>
          <p:nvPr/>
        </p:nvPicPr>
        <p:blipFill>
          <a:blip r:embed="rId3" cstate="print"/>
          <a:stretch>
            <a:fillRect/>
          </a:stretch>
        </p:blipFill>
        <p:spPr>
          <a:xfrm>
            <a:off x="1907704" y="2093085"/>
            <a:ext cx="6620799" cy="4115374"/>
          </a:xfrm>
          <a:prstGeom prst="rect">
            <a:avLst/>
          </a:prstGeom>
        </p:spPr>
      </p:pic>
    </p:spTree>
    <p:extLst>
      <p:ext uri="{BB962C8B-B14F-4D97-AF65-F5344CB8AC3E}">
        <p14:creationId xmlns:p14="http://schemas.microsoft.com/office/powerpoint/2010/main" xmlns="" val="338828026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800" dirty="0" smtClean="0"/>
              <a:t>Communication des résultats à un service </a:t>
            </a:r>
            <a:endParaRPr lang="fr-FR" sz="2800" dirty="0"/>
          </a:p>
        </p:txBody>
      </p:sp>
      <p:pic>
        <p:nvPicPr>
          <p:cNvPr id="5" name="Image 4"/>
          <p:cNvPicPr>
            <a:picLocks noChangeAspect="1"/>
          </p:cNvPicPr>
          <p:nvPr/>
        </p:nvPicPr>
        <p:blipFill>
          <a:blip r:embed="rId2" cstate="print"/>
          <a:stretch>
            <a:fillRect/>
          </a:stretch>
        </p:blipFill>
        <p:spPr>
          <a:xfrm>
            <a:off x="971600" y="1700808"/>
            <a:ext cx="7011083" cy="4938142"/>
          </a:xfrm>
          <a:prstGeom prst="rect">
            <a:avLst/>
          </a:prstGeom>
        </p:spPr>
      </p:pic>
      <p:sp>
        <p:nvSpPr>
          <p:cNvPr id="7" name="Pensées 6"/>
          <p:cNvSpPr/>
          <p:nvPr/>
        </p:nvSpPr>
        <p:spPr>
          <a:xfrm>
            <a:off x="3707904" y="2132856"/>
            <a:ext cx="3240360" cy="1368152"/>
          </a:xfrm>
          <a:prstGeom prst="cloudCallou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fr-FR" dirty="0" smtClean="0"/>
              <a:t>Que manque t – il ? </a:t>
            </a:r>
            <a:endParaRPr lang="fr-FR" dirty="0"/>
          </a:p>
        </p:txBody>
      </p:sp>
      <p:sp>
        <p:nvSpPr>
          <p:cNvPr id="8" name="Parchemin horizontal 7"/>
          <p:cNvSpPr/>
          <p:nvPr/>
        </p:nvSpPr>
        <p:spPr>
          <a:xfrm>
            <a:off x="3419872" y="4149080"/>
            <a:ext cx="2952328" cy="1368152"/>
          </a:xfrm>
          <a:prstGeom prst="horizontalScroll">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dirty="0" smtClean="0"/>
              <a:t>Le plan d’actions</a:t>
            </a:r>
          </a:p>
          <a:p>
            <a:pPr algn="ctr"/>
            <a:r>
              <a:rPr lang="fr-FR" dirty="0" smtClean="0"/>
              <a:t>Puis…. </a:t>
            </a:r>
            <a:r>
              <a:rPr lang="fr-FR" smtClean="0"/>
              <a:t>La réévaluatio</a:t>
            </a:r>
            <a:r>
              <a:rPr lang="fr-FR"/>
              <a:t>n</a:t>
            </a:r>
            <a:r>
              <a:rPr lang="fr-FR" smtClean="0"/>
              <a:t> </a:t>
            </a:r>
            <a:endParaRPr lang="fr-FR" dirty="0"/>
          </a:p>
        </p:txBody>
      </p:sp>
    </p:spTree>
    <p:extLst>
      <p:ext uri="{BB962C8B-B14F-4D97-AF65-F5344CB8AC3E}">
        <p14:creationId xmlns:p14="http://schemas.microsoft.com/office/powerpoint/2010/main" xmlns="" val="3191688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613486" y="-99392"/>
            <a:ext cx="7704856" cy="1345357"/>
          </a:xfrm>
        </p:spPr>
        <p:txBody>
          <a:bodyPr/>
          <a:lstStyle/>
          <a:p>
            <a:r>
              <a:rPr lang="fr-FR" b="1" dirty="0" smtClean="0">
                <a:solidFill>
                  <a:schemeClr val="bg1"/>
                </a:solidFill>
              </a:rPr>
              <a:t>Développement professionnel continu </a:t>
            </a:r>
            <a:endParaRPr lang="fr-FR" b="1" dirty="0">
              <a:solidFill>
                <a:schemeClr val="bg1"/>
              </a:solidFill>
            </a:endParaRPr>
          </a:p>
        </p:txBody>
      </p:sp>
      <p:sp>
        <p:nvSpPr>
          <p:cNvPr id="3" name="Espace réservé du texte 2"/>
          <p:cNvSpPr>
            <a:spLocks noGrp="1"/>
          </p:cNvSpPr>
          <p:nvPr>
            <p:ph type="body" sz="quarter" idx="10"/>
          </p:nvPr>
        </p:nvSpPr>
        <p:spPr>
          <a:xfrm>
            <a:off x="613486" y="1245965"/>
            <a:ext cx="7814456" cy="5112568"/>
          </a:xfrm>
        </p:spPr>
        <p:txBody>
          <a:bodyPr/>
          <a:lstStyle/>
          <a:p>
            <a:pPr marL="0" indent="0" algn="just">
              <a:buNone/>
            </a:pPr>
            <a:r>
              <a:rPr lang="fr-FR" sz="2400" dirty="0">
                <a:solidFill>
                  <a:srgbClr val="002060"/>
                </a:solidFill>
                <a:latin typeface="Calibri" pitchFamily="34" charset="0"/>
                <a:cs typeface="Calibri" pitchFamily="34" charset="0"/>
              </a:rPr>
              <a:t>Le développement professionnel continu (DPC) a pour objectifs le </a:t>
            </a:r>
            <a:r>
              <a:rPr lang="fr-FR" sz="2400" b="1" dirty="0">
                <a:solidFill>
                  <a:srgbClr val="002060"/>
                </a:solidFill>
                <a:latin typeface="Calibri" pitchFamily="34" charset="0"/>
                <a:cs typeface="Calibri" pitchFamily="34" charset="0"/>
              </a:rPr>
              <a:t>maintien et l'actualisation des connaissances et des compétences</a:t>
            </a:r>
            <a:r>
              <a:rPr lang="fr-FR" sz="2400" dirty="0">
                <a:solidFill>
                  <a:srgbClr val="002060"/>
                </a:solidFill>
                <a:latin typeface="Calibri" pitchFamily="34" charset="0"/>
                <a:cs typeface="Calibri" pitchFamily="34" charset="0"/>
              </a:rPr>
              <a:t> ainsi que </a:t>
            </a:r>
            <a:r>
              <a:rPr lang="fr-FR" sz="2400" b="1" dirty="0">
                <a:solidFill>
                  <a:srgbClr val="002060"/>
                </a:solidFill>
                <a:latin typeface="Calibri" pitchFamily="34" charset="0"/>
                <a:cs typeface="Calibri" pitchFamily="34" charset="0"/>
              </a:rPr>
              <a:t>l'amélioration des </a:t>
            </a:r>
            <a:r>
              <a:rPr lang="fr-FR" sz="2400" b="1" dirty="0" smtClean="0">
                <a:solidFill>
                  <a:srgbClr val="002060"/>
                </a:solidFill>
                <a:latin typeface="Calibri" pitchFamily="34" charset="0"/>
                <a:cs typeface="Calibri" pitchFamily="34" charset="0"/>
              </a:rPr>
              <a:t>pratiques</a:t>
            </a:r>
            <a:r>
              <a:rPr lang="fr-FR" sz="2400" dirty="0">
                <a:solidFill>
                  <a:srgbClr val="002060"/>
                </a:solidFill>
                <a:latin typeface="Calibri" pitchFamily="34" charset="0"/>
                <a:cs typeface="Calibri" pitchFamily="34" charset="0"/>
              </a:rPr>
              <a:t> </a:t>
            </a:r>
            <a:r>
              <a:rPr lang="fr-FR" sz="2400" dirty="0" smtClean="0">
                <a:solidFill>
                  <a:srgbClr val="002060"/>
                </a:solidFill>
                <a:latin typeface="Calibri" pitchFamily="34" charset="0"/>
                <a:cs typeface="Calibri" pitchFamily="34" charset="0"/>
              </a:rPr>
              <a:t>et la </a:t>
            </a:r>
            <a:r>
              <a:rPr lang="fr-FR" sz="2400" b="1" dirty="0" smtClean="0">
                <a:solidFill>
                  <a:srgbClr val="002060"/>
                </a:solidFill>
                <a:latin typeface="Calibri" pitchFamily="34" charset="0"/>
                <a:cs typeface="Calibri" pitchFamily="34" charset="0"/>
              </a:rPr>
              <a:t>gestion des risques</a:t>
            </a:r>
            <a:r>
              <a:rPr lang="fr-FR" sz="2400" dirty="0" smtClean="0">
                <a:solidFill>
                  <a:srgbClr val="002060"/>
                </a:solidFill>
                <a:latin typeface="Calibri" pitchFamily="34" charset="0"/>
                <a:cs typeface="Calibri" pitchFamily="34" charset="0"/>
              </a:rPr>
              <a:t>. </a:t>
            </a:r>
            <a:r>
              <a:rPr lang="fr-FR" sz="2400" dirty="0">
                <a:solidFill>
                  <a:srgbClr val="002060"/>
                </a:solidFill>
                <a:latin typeface="Calibri" pitchFamily="34" charset="0"/>
                <a:cs typeface="Calibri" pitchFamily="34" charset="0"/>
              </a:rPr>
              <a:t> </a:t>
            </a:r>
            <a:endParaRPr lang="fr-FR" sz="2400" dirty="0" smtClean="0">
              <a:solidFill>
                <a:srgbClr val="002060"/>
              </a:solidFill>
              <a:latin typeface="Calibri" pitchFamily="34" charset="0"/>
              <a:cs typeface="Calibri" pitchFamily="34" charset="0"/>
            </a:endParaRPr>
          </a:p>
          <a:p>
            <a:pPr marL="0" indent="0" algn="just">
              <a:buNone/>
            </a:pPr>
            <a:r>
              <a:rPr lang="fr-FR" sz="2400" dirty="0">
                <a:solidFill>
                  <a:srgbClr val="002060"/>
                </a:solidFill>
                <a:latin typeface="Calibri" pitchFamily="34" charset="0"/>
                <a:cs typeface="Calibri" pitchFamily="34" charset="0"/>
              </a:rPr>
              <a:t/>
            </a:r>
            <a:br>
              <a:rPr lang="fr-FR" sz="2400" dirty="0">
                <a:solidFill>
                  <a:srgbClr val="002060"/>
                </a:solidFill>
                <a:latin typeface="Calibri" pitchFamily="34" charset="0"/>
                <a:cs typeface="Calibri" pitchFamily="34" charset="0"/>
              </a:rPr>
            </a:br>
            <a:r>
              <a:rPr lang="fr-FR" sz="2400" dirty="0">
                <a:solidFill>
                  <a:srgbClr val="002060"/>
                </a:solidFill>
                <a:latin typeface="Calibri" pitchFamily="34" charset="0"/>
                <a:cs typeface="Calibri" pitchFamily="34" charset="0"/>
              </a:rPr>
              <a:t>Il s’adresse à </a:t>
            </a:r>
            <a:r>
              <a:rPr lang="fr-FR" sz="2400" b="1" dirty="0">
                <a:solidFill>
                  <a:srgbClr val="002060"/>
                </a:solidFill>
                <a:latin typeface="Calibri" pitchFamily="34" charset="0"/>
                <a:cs typeface="Calibri" pitchFamily="34" charset="0"/>
              </a:rPr>
              <a:t>l'ensemble des professionnels de santé et il constitue une obligation </a:t>
            </a:r>
            <a:r>
              <a:rPr lang="fr-FR" sz="2400" b="1" dirty="0" smtClean="0">
                <a:solidFill>
                  <a:srgbClr val="002060"/>
                </a:solidFill>
                <a:latin typeface="Calibri" pitchFamily="34" charset="0"/>
                <a:cs typeface="Calibri" pitchFamily="34" charset="0"/>
              </a:rPr>
              <a:t>triennale quel </a:t>
            </a:r>
            <a:r>
              <a:rPr lang="fr-FR" sz="2400" b="1" dirty="0">
                <a:solidFill>
                  <a:srgbClr val="002060"/>
                </a:solidFill>
                <a:latin typeface="Calibri" pitchFamily="34" charset="0"/>
                <a:cs typeface="Calibri" pitchFamily="34" charset="0"/>
              </a:rPr>
              <a:t>que soit le mode d'exercice</a:t>
            </a:r>
            <a:r>
              <a:rPr lang="fr-FR" sz="2400" b="1" dirty="0" smtClean="0">
                <a:solidFill>
                  <a:srgbClr val="002060"/>
                </a:solidFill>
                <a:latin typeface="Calibri" pitchFamily="34" charset="0"/>
                <a:cs typeface="Calibri" pitchFamily="34" charset="0"/>
              </a:rPr>
              <a:t>.</a:t>
            </a:r>
          </a:p>
          <a:p>
            <a:pPr marL="0" indent="0" algn="just">
              <a:buNone/>
            </a:pPr>
            <a:endParaRPr lang="fr-FR" sz="2400" b="1" dirty="0">
              <a:solidFill>
                <a:srgbClr val="002060"/>
              </a:solidFill>
              <a:latin typeface="Calibri" pitchFamily="34" charset="0"/>
              <a:cs typeface="Calibri" pitchFamily="34" charset="0"/>
            </a:endParaRPr>
          </a:p>
          <a:p>
            <a:pPr marL="0" indent="0" algn="just">
              <a:buNone/>
            </a:pPr>
            <a:r>
              <a:rPr lang="fr-FR" sz="2400" dirty="0">
                <a:solidFill>
                  <a:srgbClr val="002060"/>
                </a:solidFill>
                <a:latin typeface="Calibri" pitchFamily="34" charset="0"/>
                <a:cs typeface="Calibri" pitchFamily="34" charset="0"/>
              </a:rPr>
              <a:t>La HAS a pour mission de </a:t>
            </a:r>
            <a:r>
              <a:rPr lang="fr-FR" sz="2400" b="1" dirty="0">
                <a:solidFill>
                  <a:srgbClr val="002060"/>
                </a:solidFill>
                <a:latin typeface="Calibri" pitchFamily="34" charset="0"/>
                <a:cs typeface="Calibri" pitchFamily="34" charset="0"/>
              </a:rPr>
              <a:t>valider </a:t>
            </a:r>
            <a:r>
              <a:rPr lang="fr-FR" sz="2400" dirty="0">
                <a:solidFill>
                  <a:srgbClr val="002060"/>
                </a:solidFill>
                <a:latin typeface="Calibri" pitchFamily="34" charset="0"/>
                <a:cs typeface="Calibri" pitchFamily="34" charset="0"/>
              </a:rPr>
              <a:t>et de mettre à disposition des </a:t>
            </a:r>
            <a:r>
              <a:rPr lang="fr-FR" sz="2400" b="1" dirty="0">
                <a:solidFill>
                  <a:srgbClr val="002060"/>
                </a:solidFill>
                <a:latin typeface="Calibri" pitchFamily="34" charset="0"/>
                <a:cs typeface="Calibri" pitchFamily="34" charset="0"/>
              </a:rPr>
              <a:t>méthodes</a:t>
            </a:r>
            <a:r>
              <a:rPr lang="fr-FR" sz="2400" dirty="0">
                <a:solidFill>
                  <a:srgbClr val="002060"/>
                </a:solidFill>
                <a:latin typeface="Calibri" pitchFamily="34" charset="0"/>
                <a:cs typeface="Calibri" pitchFamily="34" charset="0"/>
              </a:rPr>
              <a:t> pour aider les professionnels à mettre en œuvre leur DPC.</a:t>
            </a:r>
          </a:p>
        </p:txBody>
      </p:sp>
    </p:spTree>
    <p:extLst>
      <p:ext uri="{BB962C8B-B14F-4D97-AF65-F5344CB8AC3E}">
        <p14:creationId xmlns:p14="http://schemas.microsoft.com/office/powerpoint/2010/main" xmlns="" val="797345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613486" y="-99392"/>
            <a:ext cx="7704856" cy="1345357"/>
          </a:xfrm>
        </p:spPr>
        <p:txBody>
          <a:bodyPr/>
          <a:lstStyle/>
          <a:p>
            <a:r>
              <a:rPr lang="fr-FR" b="1" dirty="0" smtClean="0">
                <a:solidFill>
                  <a:schemeClr val="bg1"/>
                </a:solidFill>
              </a:rPr>
              <a:t>Développement professionnel continu </a:t>
            </a:r>
            <a:endParaRPr lang="fr-FR" b="1" dirty="0">
              <a:solidFill>
                <a:schemeClr val="bg1"/>
              </a:solidFill>
            </a:endParaRPr>
          </a:p>
        </p:txBody>
      </p:sp>
      <p:sp>
        <p:nvSpPr>
          <p:cNvPr id="3" name="Espace réservé du texte 2"/>
          <p:cNvSpPr>
            <a:spLocks noGrp="1"/>
          </p:cNvSpPr>
          <p:nvPr>
            <p:ph type="body" sz="quarter" idx="10"/>
          </p:nvPr>
        </p:nvSpPr>
        <p:spPr>
          <a:xfrm>
            <a:off x="395536" y="1412776"/>
            <a:ext cx="7814456" cy="5112568"/>
          </a:xfrm>
        </p:spPr>
        <p:txBody>
          <a:bodyPr/>
          <a:lstStyle/>
          <a:p>
            <a:r>
              <a:rPr lang="fr-FR" sz="2400" dirty="0"/>
              <a:t>L</a:t>
            </a:r>
            <a:r>
              <a:rPr lang="fr-FR" sz="2400" dirty="0" smtClean="0"/>
              <a:t>e </a:t>
            </a:r>
            <a:r>
              <a:rPr lang="fr-FR" sz="2400" dirty="0"/>
              <a:t>professionnel de santé </a:t>
            </a:r>
            <a:r>
              <a:rPr lang="fr-FR" sz="2400" dirty="0" smtClean="0"/>
              <a:t>bénéficie </a:t>
            </a:r>
            <a:r>
              <a:rPr lang="fr-FR" sz="2400" dirty="0"/>
              <a:t>par son Conseil national professionnel (CNP) de recommandations sur un parcours adapté à son exercice et sur les méthodes de la Haute autorité de santé les plus pertinentes</a:t>
            </a:r>
            <a:r>
              <a:rPr lang="fr-FR" sz="2400" dirty="0" smtClean="0"/>
              <a:t>.</a:t>
            </a:r>
          </a:p>
          <a:p>
            <a:endParaRPr lang="fr-FR" sz="2400" dirty="0"/>
          </a:p>
          <a:p>
            <a:r>
              <a:rPr lang="fr-FR" sz="2400" dirty="0"/>
              <a:t>Sur le site internet de l’Agence, le professionnel de santé trouvera les coordonnées des organismes de DPC enregistrés et une description des actions s’inscrivant dans le cadre des orientations prioritaires arrêtées sur une période de trois ans par le Ministre chargé de la santé</a:t>
            </a:r>
            <a:r>
              <a:rPr lang="fr-FR" sz="2400" dirty="0" smtClean="0"/>
              <a:t>.</a:t>
            </a:r>
            <a:endParaRPr lang="fr-FR" sz="2400" dirty="0"/>
          </a:p>
        </p:txBody>
      </p:sp>
    </p:spTree>
    <p:extLst>
      <p:ext uri="{BB962C8B-B14F-4D97-AF65-F5344CB8AC3E}">
        <p14:creationId xmlns:p14="http://schemas.microsoft.com/office/powerpoint/2010/main" xmlns="" val="3303619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613486" y="-99392"/>
            <a:ext cx="7704856" cy="1345357"/>
          </a:xfrm>
        </p:spPr>
        <p:txBody>
          <a:bodyPr/>
          <a:lstStyle/>
          <a:p>
            <a:r>
              <a:rPr lang="fr-FR" b="1" dirty="0" smtClean="0">
                <a:solidFill>
                  <a:schemeClr val="bg1"/>
                </a:solidFill>
              </a:rPr>
              <a:t>Développement professionnel continu </a:t>
            </a:r>
            <a:endParaRPr lang="fr-FR" b="1" dirty="0">
              <a:solidFill>
                <a:schemeClr val="bg1"/>
              </a:solidFill>
            </a:endParaRPr>
          </a:p>
        </p:txBody>
      </p:sp>
      <p:sp>
        <p:nvSpPr>
          <p:cNvPr id="3" name="Espace réservé du texte 2"/>
          <p:cNvSpPr>
            <a:spLocks noGrp="1"/>
          </p:cNvSpPr>
          <p:nvPr>
            <p:ph type="body" sz="quarter" idx="10"/>
          </p:nvPr>
        </p:nvSpPr>
        <p:spPr>
          <a:xfrm>
            <a:off x="323528" y="836712"/>
            <a:ext cx="8049614" cy="5400600"/>
          </a:xfrm>
        </p:spPr>
        <p:txBody>
          <a:bodyPr/>
          <a:lstStyle/>
          <a:p>
            <a:r>
              <a:rPr lang="fr-FR" sz="2000" b="1" dirty="0" smtClean="0"/>
              <a:t>Ces </a:t>
            </a:r>
            <a:r>
              <a:rPr lang="fr-FR" sz="2000" b="1" dirty="0"/>
              <a:t>orientations prioritaires </a:t>
            </a:r>
            <a:r>
              <a:rPr lang="fr-FR" sz="2000" dirty="0"/>
              <a:t>sont de trois ordres : </a:t>
            </a:r>
            <a:endParaRPr lang="fr-FR" sz="2000" dirty="0" smtClean="0"/>
          </a:p>
          <a:p>
            <a:pPr lvl="1"/>
            <a:r>
              <a:rPr lang="fr-FR" sz="1800" dirty="0" smtClean="0"/>
              <a:t>priorités </a:t>
            </a:r>
            <a:r>
              <a:rPr lang="fr-FR" sz="1800" dirty="0"/>
              <a:t>définies par profession et/ou discipline sur proposition des CNP, </a:t>
            </a:r>
            <a:endParaRPr lang="fr-FR" sz="1800" dirty="0" smtClean="0"/>
          </a:p>
          <a:p>
            <a:pPr lvl="1"/>
            <a:r>
              <a:rPr lang="fr-FR" sz="1800" dirty="0" smtClean="0"/>
              <a:t>priorités </a:t>
            </a:r>
            <a:r>
              <a:rPr lang="fr-FR" sz="1800" dirty="0"/>
              <a:t>nationales de santé et </a:t>
            </a:r>
            <a:endParaRPr lang="fr-FR" sz="1800" dirty="0" smtClean="0"/>
          </a:p>
          <a:p>
            <a:pPr lvl="1"/>
            <a:r>
              <a:rPr lang="fr-FR" sz="1800" dirty="0" smtClean="0"/>
              <a:t>priorités </a:t>
            </a:r>
            <a:r>
              <a:rPr lang="fr-FR" sz="1800" dirty="0"/>
              <a:t>conventionnelles avec l’Assurance </a:t>
            </a:r>
            <a:r>
              <a:rPr lang="fr-FR" sz="1800" dirty="0" smtClean="0"/>
              <a:t>maladie.</a:t>
            </a:r>
          </a:p>
          <a:p>
            <a:pPr lvl="1"/>
            <a:endParaRPr lang="fr-FR" sz="1800" dirty="0" smtClean="0"/>
          </a:p>
          <a:p>
            <a:r>
              <a:rPr lang="fr-FR" sz="2000" dirty="0"/>
              <a:t>La qualité scientifique et pédagogique de l’offre de formation présentée sur le site de l’Agence sera sous le contrôle de commissions scientifiques indépendantes</a:t>
            </a:r>
            <a:r>
              <a:rPr lang="fr-FR" sz="2000" dirty="0" smtClean="0"/>
              <a:t>.</a:t>
            </a:r>
          </a:p>
          <a:p>
            <a:endParaRPr lang="fr-FR" sz="2000" dirty="0"/>
          </a:p>
          <a:p>
            <a:r>
              <a:rPr lang="fr-FR" sz="2000" dirty="0" smtClean="0"/>
              <a:t>Le </a:t>
            </a:r>
            <a:r>
              <a:rPr lang="fr-FR" sz="2000" dirty="0"/>
              <a:t>professionnel de santé aura aussi </a:t>
            </a:r>
            <a:r>
              <a:rPr lang="fr-FR" sz="2000" b="1" dirty="0"/>
              <a:t>accès en ligne </a:t>
            </a:r>
            <a:r>
              <a:rPr lang="fr-FR" sz="2000" dirty="0"/>
              <a:t>à un document lui permettant </a:t>
            </a:r>
            <a:r>
              <a:rPr lang="fr-FR" sz="2000" b="1" dirty="0"/>
              <a:t>d’assurer la traçabilité de son parcours en matière de DPC </a:t>
            </a:r>
            <a:r>
              <a:rPr lang="fr-FR" sz="2000" dirty="0"/>
              <a:t>et ainsi de </a:t>
            </a:r>
            <a:r>
              <a:rPr lang="fr-FR" sz="2000" b="1" dirty="0"/>
              <a:t>justifier du respect de son </a:t>
            </a:r>
            <a:r>
              <a:rPr lang="fr-FR" sz="2000" b="1" dirty="0" smtClean="0"/>
              <a:t>obligation.</a:t>
            </a:r>
            <a:endParaRPr lang="fr-FR" sz="2000" b="1" dirty="0"/>
          </a:p>
          <a:p>
            <a:endParaRPr lang="fr-FR" sz="2000" b="1" dirty="0"/>
          </a:p>
          <a:p>
            <a:r>
              <a:rPr lang="fr-FR" sz="2000" dirty="0" smtClean="0"/>
              <a:t>Le </a:t>
            </a:r>
            <a:r>
              <a:rPr lang="fr-FR" sz="2000" dirty="0"/>
              <a:t>pilotage scientifique et pédagogique du dispositif est assuré au sein de l’Agence par le </a:t>
            </a:r>
            <a:r>
              <a:rPr lang="fr-FR" sz="2000" b="1" dirty="0"/>
              <a:t>Haut conseil du DPC</a:t>
            </a:r>
            <a:r>
              <a:rPr lang="fr-FR" sz="2000" dirty="0"/>
              <a:t>, lieu de débat sur les enjeux, les orientations et les objectifs du dispositif</a:t>
            </a:r>
            <a:r>
              <a:rPr lang="fr-FR" sz="2000" dirty="0" smtClean="0"/>
              <a:t>.</a:t>
            </a:r>
          </a:p>
          <a:p>
            <a:r>
              <a:rPr lang="fr-FR" sz="2000" dirty="0">
                <a:hlinkClick r:id="rId2"/>
              </a:rPr>
              <a:t>https://www.agencedpc.fr</a:t>
            </a:r>
            <a:r>
              <a:rPr lang="fr-FR" sz="2000" dirty="0" smtClean="0">
                <a:hlinkClick r:id="rId2"/>
              </a:rPr>
              <a:t>/</a:t>
            </a:r>
            <a:r>
              <a:rPr lang="fr-FR" sz="2000" dirty="0" smtClean="0"/>
              <a:t> </a:t>
            </a:r>
            <a:endParaRPr lang="fr-FR" sz="2000" dirty="0"/>
          </a:p>
          <a:p>
            <a:pPr marL="0" indent="0" algn="just">
              <a:buNone/>
            </a:pPr>
            <a:r>
              <a:rPr lang="fr-FR" sz="2400" dirty="0" smtClean="0">
                <a:solidFill>
                  <a:srgbClr val="002060"/>
                </a:solidFill>
                <a:latin typeface="Calibri" pitchFamily="34" charset="0"/>
                <a:cs typeface="Calibri" pitchFamily="34" charset="0"/>
              </a:rPr>
              <a:t>.</a:t>
            </a:r>
            <a:endParaRPr lang="fr-FR" sz="2400" dirty="0">
              <a:solidFill>
                <a:srgbClr val="002060"/>
              </a:solidFill>
              <a:latin typeface="Calibri" pitchFamily="34" charset="0"/>
              <a:cs typeface="Calibri" pitchFamily="34" charset="0"/>
            </a:endParaRPr>
          </a:p>
        </p:txBody>
      </p:sp>
    </p:spTree>
    <p:extLst>
      <p:ext uri="{BB962C8B-B14F-4D97-AF65-F5344CB8AC3E}">
        <p14:creationId xmlns:p14="http://schemas.microsoft.com/office/powerpoint/2010/main" xmlns="" val="22945037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611560" y="-128312"/>
            <a:ext cx="7704856" cy="1345357"/>
          </a:xfrm>
        </p:spPr>
        <p:txBody>
          <a:bodyPr/>
          <a:lstStyle/>
          <a:p>
            <a:r>
              <a:rPr lang="fr-FR" b="1" dirty="0" smtClean="0">
                <a:solidFill>
                  <a:schemeClr val="bg1"/>
                </a:solidFill>
              </a:rPr>
              <a:t>Développement professionnel continu </a:t>
            </a:r>
            <a:endParaRPr lang="fr-FR" b="1" dirty="0">
              <a:solidFill>
                <a:schemeClr val="bg1"/>
              </a:solidFill>
            </a:endParaRPr>
          </a:p>
        </p:txBody>
      </p:sp>
      <p:sp>
        <p:nvSpPr>
          <p:cNvPr id="5" name="Rectangle 4"/>
          <p:cNvSpPr/>
          <p:nvPr/>
        </p:nvSpPr>
        <p:spPr>
          <a:xfrm>
            <a:off x="611560" y="692696"/>
            <a:ext cx="7704856" cy="4278094"/>
          </a:xfrm>
          <a:prstGeom prst="rect">
            <a:avLst/>
          </a:prstGeom>
        </p:spPr>
        <p:txBody>
          <a:bodyPr wrap="square">
            <a:spAutoFit/>
          </a:bodyPr>
          <a:lstStyle/>
          <a:p>
            <a:r>
              <a:rPr lang="fr-FR" sz="2000" b="1" dirty="0" smtClean="0"/>
              <a:t>Rapport DPC de l ’Agence 2024</a:t>
            </a:r>
          </a:p>
          <a:p>
            <a:endParaRPr lang="fr-FR" dirty="0"/>
          </a:p>
          <a:p>
            <a:r>
              <a:rPr lang="fr-FR" dirty="0">
                <a:hlinkClick r:id="rId2"/>
              </a:rPr>
              <a:t>https://</a:t>
            </a:r>
            <a:r>
              <a:rPr lang="fr-FR" dirty="0" smtClean="0">
                <a:hlinkClick r:id="rId2"/>
              </a:rPr>
              <a:t>www.agencedpc.fr/sites/default/files/2025-07/20250704_ANDPC_RA24_WEB.pdf</a:t>
            </a:r>
            <a:r>
              <a:rPr lang="fr-FR" dirty="0" smtClean="0"/>
              <a:t> </a:t>
            </a:r>
          </a:p>
          <a:p>
            <a:endParaRPr lang="fr-FR" dirty="0"/>
          </a:p>
          <a:p>
            <a:pPr marL="285750" indent="-285750">
              <a:buFont typeface="Arial" panose="020B0604020202020204" pitchFamily="34" charset="0"/>
              <a:buChar char="•"/>
            </a:pPr>
            <a:r>
              <a:rPr lang="fr-FR" b="1" dirty="0"/>
              <a:t>2 775 ODPC ENREGISTRÉS AU 31 DÉCEMBRE </a:t>
            </a:r>
            <a:r>
              <a:rPr lang="fr-FR" b="1" dirty="0" smtClean="0"/>
              <a:t>2024</a:t>
            </a:r>
          </a:p>
          <a:p>
            <a:r>
              <a:rPr lang="fr-FR" dirty="0" smtClean="0"/>
              <a:t> </a:t>
            </a:r>
          </a:p>
          <a:p>
            <a:endParaRPr lang="fr-FR" dirty="0"/>
          </a:p>
          <a:p>
            <a:endParaRPr lang="fr-FR" dirty="0" smtClean="0"/>
          </a:p>
          <a:p>
            <a:endParaRPr lang="fr-FR" dirty="0"/>
          </a:p>
          <a:p>
            <a:endParaRPr lang="fr-FR" dirty="0" smtClean="0"/>
          </a:p>
          <a:p>
            <a:endParaRPr lang="fr-FR" dirty="0"/>
          </a:p>
          <a:p>
            <a:endParaRPr lang="fr-FR" dirty="0" smtClean="0"/>
          </a:p>
          <a:p>
            <a:endParaRPr lang="fr-FR" dirty="0"/>
          </a:p>
          <a:p>
            <a:endParaRPr lang="fr-FR" dirty="0"/>
          </a:p>
        </p:txBody>
      </p:sp>
      <p:pic>
        <p:nvPicPr>
          <p:cNvPr id="6" name="Image 5"/>
          <p:cNvPicPr>
            <a:picLocks noChangeAspect="1"/>
          </p:cNvPicPr>
          <p:nvPr/>
        </p:nvPicPr>
        <p:blipFill>
          <a:blip r:embed="rId3" cstate="print"/>
          <a:stretch>
            <a:fillRect/>
          </a:stretch>
        </p:blipFill>
        <p:spPr>
          <a:xfrm>
            <a:off x="251520" y="2636912"/>
            <a:ext cx="3816424" cy="2903801"/>
          </a:xfrm>
          <a:prstGeom prst="rect">
            <a:avLst/>
          </a:prstGeom>
        </p:spPr>
      </p:pic>
      <p:sp>
        <p:nvSpPr>
          <p:cNvPr id="7" name="Rectangle 6"/>
          <p:cNvSpPr/>
          <p:nvPr/>
        </p:nvSpPr>
        <p:spPr>
          <a:xfrm>
            <a:off x="4283968" y="2831743"/>
            <a:ext cx="4572000" cy="1477328"/>
          </a:xfrm>
          <a:prstGeom prst="rect">
            <a:avLst/>
          </a:prstGeom>
        </p:spPr>
        <p:txBody>
          <a:bodyPr>
            <a:spAutoFit/>
          </a:bodyPr>
          <a:lstStyle/>
          <a:p>
            <a:r>
              <a:rPr lang="fr-FR" dirty="0"/>
              <a:t>Les professionnels de santé s’inscrivent majoritairement à des actions </a:t>
            </a:r>
            <a:r>
              <a:rPr lang="fr-FR" b="1" dirty="0"/>
              <a:t>en e-learning (50,3 %). </a:t>
            </a:r>
            <a:r>
              <a:rPr lang="fr-FR" dirty="0"/>
              <a:t>La part des actions intégralement présentielles ne représente plus que 22,6 % des inscription</a:t>
            </a:r>
          </a:p>
        </p:txBody>
      </p:sp>
    </p:spTree>
    <p:extLst>
      <p:ext uri="{BB962C8B-B14F-4D97-AF65-F5344CB8AC3E}">
        <p14:creationId xmlns:p14="http://schemas.microsoft.com/office/powerpoint/2010/main" xmlns="" val="7102696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539552" y="-99392"/>
            <a:ext cx="7704856" cy="1345357"/>
          </a:xfrm>
        </p:spPr>
        <p:txBody>
          <a:bodyPr/>
          <a:lstStyle/>
          <a:p>
            <a:r>
              <a:rPr lang="fr-FR" b="1" dirty="0">
                <a:solidFill>
                  <a:schemeClr val="bg1"/>
                </a:solidFill>
                <a:latin typeface="Calibri" pitchFamily="34" charset="0"/>
                <a:cs typeface="Calibri" pitchFamily="34" charset="0"/>
              </a:rPr>
              <a:t>Les méthodes de DPC</a:t>
            </a:r>
          </a:p>
          <a:p>
            <a:endParaRPr lang="fr-FR" dirty="0"/>
          </a:p>
        </p:txBody>
      </p:sp>
      <p:sp>
        <p:nvSpPr>
          <p:cNvPr id="3" name="Espace réservé du texte 2"/>
          <p:cNvSpPr>
            <a:spLocks noGrp="1"/>
          </p:cNvSpPr>
          <p:nvPr>
            <p:ph type="body" sz="quarter" idx="10"/>
          </p:nvPr>
        </p:nvSpPr>
        <p:spPr>
          <a:xfrm>
            <a:off x="251520" y="764704"/>
            <a:ext cx="8748464" cy="5688632"/>
          </a:xfrm>
        </p:spPr>
        <p:txBody>
          <a:bodyPr/>
          <a:lstStyle/>
          <a:p>
            <a:r>
              <a:rPr lang="fr-FR" sz="2000" b="1" dirty="0"/>
              <a:t>Pour satisfaire à son obligation de DPC, le professionnel de santé doit (</a:t>
            </a:r>
            <a:r>
              <a:rPr lang="fr-FR" sz="1400" b="1" dirty="0"/>
              <a:t>au choix) :</a:t>
            </a:r>
            <a:endParaRPr lang="fr-FR" sz="2000" dirty="0"/>
          </a:p>
          <a:p>
            <a:r>
              <a:rPr lang="fr-FR" sz="2000" dirty="0"/>
              <a:t>se conformer au parcours pluriannuel de DPC défini par le collège national professionnel (CNP) de sa spécialité ;</a:t>
            </a:r>
          </a:p>
          <a:p>
            <a:r>
              <a:rPr lang="fr-FR" sz="2000" dirty="0"/>
              <a:t>justifier au cours d’une période de trois ans :</a:t>
            </a:r>
          </a:p>
          <a:p>
            <a:pPr lvl="1"/>
            <a:r>
              <a:rPr lang="fr-FR" sz="1800" dirty="0"/>
              <a:t>Soit de son engagement dans une démarche d’accréditation ;</a:t>
            </a:r>
          </a:p>
          <a:p>
            <a:pPr lvl="1"/>
            <a:r>
              <a:rPr lang="fr-FR" sz="1800" dirty="0"/>
              <a:t>Soit de son engagement dans une démarche de DPC comportant au moins deux des trois types d’actions ci-dessous et au moins une action s’inscrivant dans le cadre des orientations prioritaires prévues à l’article </a:t>
            </a:r>
            <a:r>
              <a:rPr lang="fr-FR" sz="1800" u="sng" dirty="0">
                <a:hlinkClick r:id="rId2"/>
              </a:rPr>
              <a:t>L. 4021-2</a:t>
            </a:r>
            <a:r>
              <a:rPr lang="fr-FR" sz="1800" dirty="0"/>
              <a:t>.</a:t>
            </a:r>
          </a:p>
          <a:p>
            <a:r>
              <a:rPr lang="fr-FR" sz="2400" dirty="0"/>
              <a:t>Les 3 types d’actions sont :</a:t>
            </a:r>
          </a:p>
          <a:p>
            <a:r>
              <a:rPr lang="fr-FR" sz="1800" dirty="0"/>
              <a:t>des actions d’évaluation et d’amélioration des pratiques,</a:t>
            </a:r>
          </a:p>
          <a:p>
            <a:r>
              <a:rPr lang="fr-FR" sz="1800" dirty="0"/>
              <a:t>des actions de gestion des risques,</a:t>
            </a:r>
          </a:p>
          <a:p>
            <a:r>
              <a:rPr lang="fr-FR" sz="1800" dirty="0"/>
              <a:t>des actions de formation.</a:t>
            </a:r>
          </a:p>
          <a:p>
            <a:pPr marL="0" indent="0">
              <a:buNone/>
            </a:pPr>
            <a:endParaRPr lang="fr-FR" sz="2000" dirty="0" smtClean="0"/>
          </a:p>
          <a:p>
            <a:pPr marL="0" indent="0">
              <a:buNone/>
            </a:pPr>
            <a:r>
              <a:rPr lang="fr-FR" sz="2000" dirty="0" smtClean="0"/>
              <a:t>Les </a:t>
            </a:r>
            <a:r>
              <a:rPr lang="fr-FR" sz="2000" dirty="0"/>
              <a:t>actions peuvent être suivies de façon indépendante ou être associées dans le cadre d'un même programme. Le professionnel de santé peut faire valoir les formations organisées par l’université qu’il aura suivies.</a:t>
            </a:r>
          </a:p>
          <a:p>
            <a:endParaRPr lang="fr-FR" sz="2400" dirty="0"/>
          </a:p>
        </p:txBody>
      </p:sp>
    </p:spTree>
    <p:extLst>
      <p:ext uri="{BB962C8B-B14F-4D97-AF65-F5344CB8AC3E}">
        <p14:creationId xmlns:p14="http://schemas.microsoft.com/office/powerpoint/2010/main" xmlns="" val="3600830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APHM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APHM theme" id="{718836F1-1E2D-4717-83DE-AF92FA1E4BBE}" vid="{E85761D4-C4B3-41DD-B597-1B4F548DE0D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APHM theme</Template>
  <TotalTime>1866</TotalTime>
  <Words>2242</Words>
  <Application>Microsoft Office PowerPoint</Application>
  <PresentationFormat>Affichage à l'écran (4:3)</PresentationFormat>
  <Paragraphs>547</Paragraphs>
  <Slides>49</Slides>
  <Notes>27</Notes>
  <HiddenSlides>0</HiddenSlides>
  <MMClips>0</MMClips>
  <ScaleCrop>false</ScaleCrop>
  <HeadingPairs>
    <vt:vector size="4" baseType="variant">
      <vt:variant>
        <vt:lpstr>Thème</vt:lpstr>
      </vt:variant>
      <vt:variant>
        <vt:i4>1</vt:i4>
      </vt:variant>
      <vt:variant>
        <vt:lpstr>Titres des diapositives</vt:lpstr>
      </vt:variant>
      <vt:variant>
        <vt:i4>49</vt:i4>
      </vt:variant>
    </vt:vector>
  </HeadingPairs>
  <TitlesOfParts>
    <vt:vector size="50" baseType="lpstr">
      <vt:lpstr>APHM theme</vt:lpstr>
      <vt:lpstr>Diapositive 1</vt:lpstr>
      <vt:lpstr>L’EPP</vt:lpstr>
      <vt:lpstr>Origines de l’EPP</vt:lpstr>
      <vt:lpstr>Diapositive 4</vt:lpstr>
      <vt:lpstr>Diapositive 5</vt:lpstr>
      <vt:lpstr>Diapositive 6</vt:lpstr>
      <vt:lpstr>Diapositive 7</vt:lpstr>
      <vt:lpstr>Diapositive 8</vt:lpstr>
      <vt:lpstr>Diapositive 9</vt:lpstr>
      <vt:lpstr>Diapositive 10</vt:lpstr>
      <vt:lpstr>Diapositive 11</vt:lpstr>
      <vt:lpstr>En pratique  : Une démarche EPP  c’est …</vt:lpstr>
      <vt:lpstr>Le modèle de l’EPP</vt:lpstr>
      <vt:lpstr>Les trois niveaux de l’évaluation  de la qualité des soins</vt:lpstr>
      <vt:lpstr>Critères d’une démarche EPP </vt:lpstr>
      <vt:lpstr>L’EPP dans la nouvelle certification V2025 </vt:lpstr>
      <vt:lpstr>Diapositive 17</vt:lpstr>
      <vt:lpstr>L’audit clinique </vt:lpstr>
      <vt:lpstr>L’audit clinique</vt:lpstr>
      <vt:lpstr>L’audit clinique :  pour qui, pourquoi ?</vt:lpstr>
      <vt:lpstr>L’audit clinique : pour qui ?</vt:lpstr>
      <vt:lpstr>Les objectifs : pourquoi ? </vt:lpstr>
      <vt:lpstr>Diapositive 23</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Mise en œuvre de l’audit clinique</vt:lpstr>
      <vt:lpstr>L’audit clinique</vt:lpstr>
      <vt:lpstr>L’audit clinique</vt:lpstr>
      <vt:lpstr>Diapositive 44</vt:lpstr>
      <vt:lpstr>Diapositive 45</vt:lpstr>
      <vt:lpstr>Diapositive 46</vt:lpstr>
      <vt:lpstr>Grille observation  Périmètre, planning, grille  </vt:lpstr>
      <vt:lpstr>Résultats globaux </vt:lpstr>
      <vt:lpstr>Communication des résultats à un service </vt:lpstr>
    </vt:vector>
  </TitlesOfParts>
  <Company>APHM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L’EPP</dc:title>
  <dc:creator>ap</dc:creator>
  <cp:lastModifiedBy>marine.santoriello</cp:lastModifiedBy>
  <cp:revision>240</cp:revision>
  <dcterms:created xsi:type="dcterms:W3CDTF">2013-11-07T09:18:12Z</dcterms:created>
  <dcterms:modified xsi:type="dcterms:W3CDTF">2025-10-14T09:18:22Z</dcterms:modified>
</cp:coreProperties>
</file>